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8" r:id="rId5"/>
  </p:sldMasterIdLst>
  <p:notesMasterIdLst>
    <p:notesMasterId r:id="rId12"/>
  </p:notesMasterIdLst>
  <p:sldIdLst>
    <p:sldId id="435" r:id="rId6"/>
    <p:sldId id="437" r:id="rId7"/>
    <p:sldId id="438" r:id="rId8"/>
    <p:sldId id="445" r:id="rId9"/>
    <p:sldId id="356" r:id="rId10"/>
    <p:sldId id="439" r:id="rId1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kes, Andrew" initials="AW" lastIdx="21" clrIdx="0">
    <p:extLst>
      <p:ext uri="{19B8F6BF-5375-455C-9EA6-DF929625EA0E}">
        <p15:presenceInfo xmlns:p15="http://schemas.microsoft.com/office/powerpoint/2012/main" userId="Wilkes, Andrew" providerId="None"/>
      </p:ext>
    </p:extLst>
  </p:cmAuthor>
  <p:cmAuthor id="2" name="Hassan Afzal" initials="HA" lastIdx="3" clrIdx="1">
    <p:extLst>
      <p:ext uri="{19B8F6BF-5375-455C-9EA6-DF929625EA0E}">
        <p15:presenceInfo xmlns:p15="http://schemas.microsoft.com/office/powerpoint/2012/main" userId="S::hassan.afzal1@xoserve.com::a7068809-d3f4-4696-970d-615ed657f555" providerId="AD"/>
      </p:ext>
    </p:extLst>
  </p:cmAuthor>
  <p:cmAuthor id="3" name="Foster, Lee" initials="FL" lastIdx="21" clrIdx="2">
    <p:extLst>
      <p:ext uri="{19B8F6BF-5375-455C-9EA6-DF929625EA0E}">
        <p15:presenceInfo xmlns:p15="http://schemas.microsoft.com/office/powerpoint/2012/main" userId="S-1-5-21-4145888014-839675345-3125187760-3207" providerId="AD"/>
      </p:ext>
    </p:extLst>
  </p:cmAuthor>
  <p:cmAuthor id="4" name="Wilkes, Andrew" initials="WA" lastIdx="17" clrIdx="3">
    <p:extLst>
      <p:ext uri="{19B8F6BF-5375-455C-9EA6-DF929625EA0E}">
        <p15:presenceInfo xmlns:p15="http://schemas.microsoft.com/office/powerpoint/2012/main" userId="S::andrew.wilkes@xoserve.com::8c737259-034c-4913-8a34-8fa457fa1904" providerId="AD"/>
      </p:ext>
    </p:extLst>
  </p:cmAuthor>
  <p:cmAuthor id="5" name="Tristan Unwin" initials="TU" lastIdx="1" clrIdx="4">
    <p:extLst>
      <p:ext uri="{19B8F6BF-5375-455C-9EA6-DF929625EA0E}">
        <p15:presenceInfo xmlns:p15="http://schemas.microsoft.com/office/powerpoint/2012/main" userId="S::tristan.unwin@xoserve.com::35960f5b-602a-483d-b2dc-71a2219c0694" providerId="AD"/>
      </p:ext>
    </p:extLst>
  </p:cmAuthor>
  <p:cmAuthor id="6" name="Steve M Deery" initials="SMD" lastIdx="1" clrIdx="5">
    <p:extLst>
      <p:ext uri="{19B8F6BF-5375-455C-9EA6-DF929625EA0E}">
        <p15:presenceInfo xmlns:p15="http://schemas.microsoft.com/office/powerpoint/2012/main" userId="Steve M Deer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9FF99"/>
    <a:srgbClr val="FF3300"/>
    <a:srgbClr val="BD6AAB"/>
    <a:srgbClr val="CED1E1"/>
    <a:srgbClr val="B1D6E8"/>
    <a:srgbClr val="56CF9E"/>
    <a:srgbClr val="84B8DA"/>
    <a:srgbClr val="237B57"/>
    <a:srgbClr val="40D1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848" y="5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7" y="10"/>
            <a:ext cx="8679685" cy="2030257"/>
          </a:xfrm>
          <a:prstGeom prst="rect">
            <a:avLst/>
          </a:prstGeom>
        </p:spPr>
        <p:txBody>
          <a:bodyPr vert="horz" lIns="291192" tIns="145598" rIns="291192" bIns="145598" rtlCol="0"/>
          <a:lstStyle>
            <a:lvl1pPr algn="l">
              <a:defRPr sz="3800"/>
            </a:lvl1pPr>
          </a:lstStyle>
          <a:p>
            <a:endParaRPr lang="en-GB"/>
          </a:p>
        </p:txBody>
      </p:sp>
      <p:sp>
        <p:nvSpPr>
          <p:cNvPr id="3" name="Date Placeholder 2"/>
          <p:cNvSpPr>
            <a:spLocks noGrp="1"/>
          </p:cNvSpPr>
          <p:nvPr>
            <p:ph type="dt" idx="1"/>
          </p:nvPr>
        </p:nvSpPr>
        <p:spPr>
          <a:xfrm>
            <a:off x="11345734" y="10"/>
            <a:ext cx="8679685" cy="2030257"/>
          </a:xfrm>
          <a:prstGeom prst="rect">
            <a:avLst/>
          </a:prstGeom>
        </p:spPr>
        <p:txBody>
          <a:bodyPr vert="horz" lIns="291192" tIns="145598" rIns="291192" bIns="145598" rtlCol="0"/>
          <a:lstStyle>
            <a:lvl1pPr algn="r">
              <a:defRPr sz="3800"/>
            </a:lvl1pPr>
          </a:lstStyle>
          <a:p>
            <a:fld id="{30CC7C86-2D66-4C55-8F99-E153512351BA}" type="datetimeFigureOut">
              <a:rPr lang="en-GB" smtClean="0"/>
              <a:t>15/10/2021</a:t>
            </a:fld>
            <a:endParaRPr lang="en-GB"/>
          </a:p>
        </p:txBody>
      </p:sp>
      <p:sp>
        <p:nvSpPr>
          <p:cNvPr id="4" name="Slide Image Placeholder 3"/>
          <p:cNvSpPr>
            <a:spLocks noGrp="1" noRot="1" noChangeAspect="1"/>
          </p:cNvSpPr>
          <p:nvPr>
            <p:ph type="sldImg" idx="2"/>
          </p:nvPr>
        </p:nvSpPr>
        <p:spPr>
          <a:xfrm>
            <a:off x="-3511550" y="3044825"/>
            <a:ext cx="27058938" cy="15220950"/>
          </a:xfrm>
          <a:prstGeom prst="rect">
            <a:avLst/>
          </a:prstGeom>
          <a:noFill/>
          <a:ln w="12700">
            <a:solidFill>
              <a:prstClr val="black"/>
            </a:solidFill>
          </a:ln>
        </p:spPr>
        <p:txBody>
          <a:bodyPr vert="horz" lIns="291192" tIns="145598" rIns="291192" bIns="145598" rtlCol="0" anchor="ctr"/>
          <a:lstStyle/>
          <a:p>
            <a:endParaRPr lang="en-GB"/>
          </a:p>
        </p:txBody>
      </p:sp>
      <p:sp>
        <p:nvSpPr>
          <p:cNvPr id="5" name="Notes Placeholder 4"/>
          <p:cNvSpPr>
            <a:spLocks noGrp="1"/>
          </p:cNvSpPr>
          <p:nvPr>
            <p:ph type="body" sz="quarter" idx="3"/>
          </p:nvPr>
        </p:nvSpPr>
        <p:spPr>
          <a:xfrm>
            <a:off x="2003009" y="19287435"/>
            <a:ext cx="16024029" cy="18272295"/>
          </a:xfrm>
          <a:prstGeom prst="rect">
            <a:avLst/>
          </a:prstGeom>
        </p:spPr>
        <p:txBody>
          <a:bodyPr vert="horz" lIns="291192" tIns="145598" rIns="291192" bIns="14559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7" y="38567807"/>
            <a:ext cx="8679685" cy="2030257"/>
          </a:xfrm>
          <a:prstGeom prst="rect">
            <a:avLst/>
          </a:prstGeom>
        </p:spPr>
        <p:txBody>
          <a:bodyPr vert="horz" lIns="291192" tIns="145598" rIns="291192" bIns="145598" rtlCol="0" anchor="b"/>
          <a:lstStyle>
            <a:lvl1pPr algn="l">
              <a:defRPr sz="3800"/>
            </a:lvl1pPr>
          </a:lstStyle>
          <a:p>
            <a:endParaRPr lang="en-GB"/>
          </a:p>
        </p:txBody>
      </p:sp>
      <p:sp>
        <p:nvSpPr>
          <p:cNvPr id="7" name="Slide Number Placeholder 6"/>
          <p:cNvSpPr>
            <a:spLocks noGrp="1"/>
          </p:cNvSpPr>
          <p:nvPr>
            <p:ph type="sldNum" sz="quarter" idx="5"/>
          </p:nvPr>
        </p:nvSpPr>
        <p:spPr>
          <a:xfrm>
            <a:off x="11345734" y="38567807"/>
            <a:ext cx="8679685" cy="2030257"/>
          </a:xfrm>
          <a:prstGeom prst="rect">
            <a:avLst/>
          </a:prstGeom>
        </p:spPr>
        <p:txBody>
          <a:bodyPr vert="horz" lIns="291192" tIns="145598" rIns="291192" bIns="145598" rtlCol="0" anchor="b"/>
          <a:lstStyle>
            <a:lvl1pPr algn="r">
              <a:defRPr sz="3800"/>
            </a:lvl1pPr>
          </a:lstStyle>
          <a:p>
            <a:fld id="{2A2357B9-A31F-4FC7-A38A-70DF36F645F3}" type="slidenum">
              <a:rPr lang="en-GB" smtClean="0"/>
              <a:t>‹#›</a:t>
            </a:fld>
            <a:endParaRPr lang="en-GB"/>
          </a:p>
        </p:txBody>
      </p:sp>
    </p:spTree>
    <p:extLst>
      <p:ext uri="{BB962C8B-B14F-4D97-AF65-F5344CB8AC3E}">
        <p14:creationId xmlns:p14="http://schemas.microsoft.com/office/powerpoint/2010/main" val="79296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8D15C3A-2F39-4EA3-BA98-F5F2450E317E}" type="slidenum">
              <a:rPr lang="en-GB" smtClean="0"/>
              <a:t>2</a:t>
            </a:fld>
            <a:endParaRPr lang="en-GB"/>
          </a:p>
        </p:txBody>
      </p:sp>
    </p:spTree>
    <p:extLst>
      <p:ext uri="{BB962C8B-B14F-4D97-AF65-F5344CB8AC3E}">
        <p14:creationId xmlns:p14="http://schemas.microsoft.com/office/powerpoint/2010/main" val="1446626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Tree>
    <p:extLst>
      <p:ext uri="{BB962C8B-B14F-4D97-AF65-F5344CB8AC3E}">
        <p14:creationId xmlns:p14="http://schemas.microsoft.com/office/powerpoint/2010/main" val="3130393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16389" name="Rectangle 5"/>
          <p:cNvSpPr>
            <a:spLocks noGrp="1" noChangeArrowheads="1"/>
          </p:cNvSpPr>
          <p:nvPr>
            <p:ph type="ctrTitle" sz="quarter"/>
          </p:nvPr>
        </p:nvSpPr>
        <p:spPr>
          <a:xfrm>
            <a:off x="0" y="3166374"/>
            <a:ext cx="9144000" cy="971550"/>
          </a:xfrm>
          <a:extLst>
            <a:ext uri="{909E8E84-426E-40DD-AFC4-6F175D3DCCD1}">
              <a14:hiddenFill xmlns:a14="http://schemas.microsoft.com/office/drawing/2010/main">
                <a:solidFill>
                  <a:schemeClr val="accent1"/>
                </a:solidFill>
              </a14:hiddenFill>
            </a:ext>
          </a:extLst>
        </p:spPr>
        <p:txBody>
          <a:bodyPr anchor="t"/>
          <a:lstStyle>
            <a:lvl1pPr algn="ctr">
              <a:defRPr sz="4000">
                <a:solidFill>
                  <a:schemeClr val="accent2"/>
                </a:solidFill>
                <a:effectLst/>
              </a:defRPr>
            </a:lvl1pPr>
          </a:lstStyle>
          <a:p>
            <a:pPr lvl="0"/>
            <a:r>
              <a:rPr lang="en-GB" noProof="0"/>
              <a:t>Click to edit Master title style</a:t>
            </a:r>
          </a:p>
        </p:txBody>
      </p:sp>
      <p:sp>
        <p:nvSpPr>
          <p:cNvPr id="16390" name="Rectangle 6"/>
          <p:cNvSpPr>
            <a:spLocks noGrp="1" noChangeArrowheads="1"/>
          </p:cNvSpPr>
          <p:nvPr>
            <p:ph type="subTitle" sz="quarter" idx="1"/>
          </p:nvPr>
        </p:nvSpPr>
        <p:spPr>
          <a:xfrm>
            <a:off x="0" y="3759882"/>
            <a:ext cx="9144000" cy="956574"/>
          </a:xfrm>
          <a:extLst>
            <a:ext uri="{91240B29-F687-4F45-9708-019B960494DF}">
              <a14:hiddenLine xmlns:a14="http://schemas.microsoft.com/office/drawing/2010/main" w="9525">
                <a:solidFill>
                  <a:schemeClr val="tx1"/>
                </a:solidFill>
                <a:miter lim="800000"/>
                <a:headEnd/>
                <a:tailEnd/>
              </a14:hiddenLine>
            </a:ext>
          </a:extLst>
        </p:spPr>
        <p:txBody>
          <a:bodyPr/>
          <a:lstStyle>
            <a:lvl1pPr marL="0" indent="0" algn="ctr">
              <a:buFont typeface="Wingdings" pitchFamily="2" charset="2"/>
              <a:buNone/>
              <a:defRPr sz="3200">
                <a:solidFill>
                  <a:srgbClr val="CCCCFF"/>
                </a:solidFill>
                <a:effectLst/>
              </a:defRPr>
            </a:lvl1pPr>
          </a:lstStyle>
          <a:p>
            <a:pPr lvl="0"/>
            <a:r>
              <a:rPr lang="en-GB" noProof="0"/>
              <a:t>Click to edit Master subtitle style</a:t>
            </a:r>
          </a:p>
        </p:txBody>
      </p:sp>
      <p:sp>
        <p:nvSpPr>
          <p:cNvPr id="4" name="Rectangle 15"/>
          <p:cNvSpPr>
            <a:spLocks noGrp="1" noChangeArrowheads="1"/>
          </p:cNvSpPr>
          <p:nvPr>
            <p:ph type="ftr" sz="quarter" idx="10"/>
          </p:nvPr>
        </p:nvSpPr>
        <p:spPr/>
        <p:txBody>
          <a:bodyPr/>
          <a:lstStyle>
            <a:lvl1pPr>
              <a:defRPr/>
            </a:lvl1pPr>
          </a:lstStyle>
          <a:p>
            <a:pPr>
              <a:defRPr/>
            </a:pPr>
            <a:fld id="{E502D9C5-17AE-4038-9F2D-B14BAC7D8A12}" type="slidenum">
              <a:rPr lang="en-GB"/>
              <a:pPr>
                <a:defRPr/>
              </a:pPr>
              <a:t>‹#›</a:t>
            </a:fld>
            <a:endParaRPr lang="en-GB"/>
          </a:p>
        </p:txBody>
      </p:sp>
      <p:sp>
        <p:nvSpPr>
          <p:cNvPr id="5" name="Rectangle 21"/>
          <p:cNvSpPr>
            <a:spLocks noGrp="1" noChangeArrowheads="1"/>
          </p:cNvSpPr>
          <p:nvPr>
            <p:ph type="dt" sz="quarter" idx="11"/>
          </p:nvPr>
        </p:nvSpPr>
        <p:spPr/>
        <p:txBody>
          <a:bodyPr/>
          <a:lstStyle>
            <a:lvl1pPr>
              <a:defRPr/>
            </a:lvl1pPr>
          </a:lstStyle>
          <a:p>
            <a:pPr>
              <a:defRPr/>
            </a:pPr>
            <a:endParaRPr lang="en-GB">
              <a:solidFill>
                <a:srgbClr val="000000"/>
              </a:solidFill>
            </a:endParaRPr>
          </a:p>
        </p:txBody>
      </p:sp>
    </p:spTree>
    <p:extLst>
      <p:ext uri="{BB962C8B-B14F-4D97-AF65-F5344CB8AC3E}">
        <p14:creationId xmlns:p14="http://schemas.microsoft.com/office/powerpoint/2010/main" val="1299753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Subtitle Slide">
    <p:spTree>
      <p:nvGrpSpPr>
        <p:cNvPr id="1" name=""/>
        <p:cNvGrpSpPr/>
        <p:nvPr/>
      </p:nvGrpSpPr>
      <p:grpSpPr>
        <a:xfrm>
          <a:off x="0" y="0"/>
          <a:ext cx="0" cy="0"/>
          <a:chOff x="0" y="0"/>
          <a:chExt cx="0" cy="0"/>
        </a:xfrm>
      </p:grpSpPr>
      <p:sp>
        <p:nvSpPr>
          <p:cNvPr id="102406" name="Rectangle 6"/>
          <p:cNvSpPr>
            <a:spLocks noGrp="1" noChangeArrowheads="1"/>
          </p:cNvSpPr>
          <p:nvPr>
            <p:ph type="ctrTitle" sz="quarter"/>
          </p:nvPr>
        </p:nvSpPr>
        <p:spPr>
          <a:xfrm>
            <a:off x="684213" y="1870045"/>
            <a:ext cx="7772400" cy="670322"/>
          </a:xfrm>
        </p:spPr>
        <p:txBody>
          <a:bodyPr/>
          <a:lstStyle>
            <a:lvl1pPr algn="ctr">
              <a:defRPr sz="3600">
                <a:solidFill>
                  <a:srgbClr val="68AEE0"/>
                </a:solidFill>
              </a:defRPr>
            </a:lvl1pPr>
          </a:lstStyle>
          <a:p>
            <a:pPr lvl="0"/>
            <a:r>
              <a:rPr lang="en-GB" noProof="0"/>
              <a:t>Click to edit Master title style</a:t>
            </a:r>
          </a:p>
        </p:txBody>
      </p:sp>
      <p:sp>
        <p:nvSpPr>
          <p:cNvPr id="102407" name="Rectangle 7"/>
          <p:cNvSpPr>
            <a:spLocks noGrp="1" noChangeArrowheads="1"/>
          </p:cNvSpPr>
          <p:nvPr>
            <p:ph type="subTitle" sz="quarter" idx="1"/>
          </p:nvPr>
        </p:nvSpPr>
        <p:spPr>
          <a:xfrm>
            <a:off x="1411560" y="2517745"/>
            <a:ext cx="6400800" cy="594122"/>
          </a:xfrm>
        </p:spPr>
        <p:txBody>
          <a:bodyPr/>
          <a:lstStyle>
            <a:lvl1pPr marL="0" indent="0" algn="ctr">
              <a:buFontTx/>
              <a:buNone/>
              <a:defRPr/>
            </a:lvl1pPr>
          </a:lstStyle>
          <a:p>
            <a:pPr lvl="0"/>
            <a:r>
              <a:rPr lang="en-GB" noProof="0"/>
              <a:t>Click to edit Master subtitle style</a:t>
            </a:r>
          </a:p>
        </p:txBody>
      </p:sp>
      <p:sp>
        <p:nvSpPr>
          <p:cNvPr id="4" name="Rectangle 15"/>
          <p:cNvSpPr>
            <a:spLocks noGrp="1" noChangeArrowheads="1"/>
          </p:cNvSpPr>
          <p:nvPr>
            <p:ph type="ftr" sz="quarter" idx="10"/>
          </p:nvPr>
        </p:nvSpPr>
        <p:spPr>
          <a:ln/>
        </p:spPr>
        <p:txBody>
          <a:bodyPr/>
          <a:lstStyle>
            <a:lvl1pPr>
              <a:defRPr/>
            </a:lvl1pPr>
          </a:lstStyle>
          <a:p>
            <a:pPr>
              <a:defRPr/>
            </a:pPr>
            <a:fld id="{10AA87E4-1071-4181-ADC0-8B22760010CB}" type="slidenum">
              <a:rPr lang="en-GB"/>
              <a:pPr>
                <a:defRPr/>
              </a:pPr>
              <a:t>‹#›</a:t>
            </a:fld>
            <a:endParaRPr lang="en-GB"/>
          </a:p>
        </p:txBody>
      </p:sp>
      <p:sp>
        <p:nvSpPr>
          <p:cNvPr id="5" name="Rectangle 21"/>
          <p:cNvSpPr>
            <a:spLocks noGrp="1" noChangeArrowheads="1"/>
          </p:cNvSpPr>
          <p:nvPr>
            <p:ph type="dt" sz="quarter" idx="11"/>
          </p:nvPr>
        </p:nvSpPr>
        <p:spPr>
          <a:ln/>
        </p:spPr>
        <p:txBody>
          <a:bodyPr/>
          <a:lstStyle>
            <a:lvl1pPr>
              <a:defRPr/>
            </a:lvl1pPr>
          </a:lstStyle>
          <a:p>
            <a:pPr>
              <a:defRPr/>
            </a:pPr>
            <a:endParaRPr lang="en-GB">
              <a:solidFill>
                <a:srgbClr val="000000"/>
              </a:solidFill>
            </a:endParaRPr>
          </a:p>
        </p:txBody>
      </p:sp>
    </p:spTree>
    <p:extLst>
      <p:ext uri="{BB962C8B-B14F-4D97-AF65-F5344CB8AC3E}">
        <p14:creationId xmlns:p14="http://schemas.microsoft.com/office/powerpoint/2010/main" val="3162568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Basic Slide">
    <p:spTree>
      <p:nvGrpSpPr>
        <p:cNvPr id="1" name=""/>
        <p:cNvGrpSpPr/>
        <p:nvPr/>
      </p:nvGrpSpPr>
      <p:grpSpPr>
        <a:xfrm>
          <a:off x="0" y="0"/>
          <a:ext cx="0" cy="0"/>
          <a:chOff x="0" y="0"/>
          <a:chExt cx="0" cy="0"/>
        </a:xfrm>
      </p:grpSpPr>
      <p:sp>
        <p:nvSpPr>
          <p:cNvPr id="2" name="Title 1"/>
          <p:cNvSpPr>
            <a:spLocks noGrp="1"/>
          </p:cNvSpPr>
          <p:nvPr>
            <p:ph type="title"/>
          </p:nvPr>
        </p:nvSpPr>
        <p:spPr>
          <a:xfrm>
            <a:off x="225425" y="-42360"/>
            <a:ext cx="8688388" cy="723900"/>
          </a:xfrm>
        </p:spPr>
        <p:txBody>
          <a:bodyPr/>
          <a:lstStyle>
            <a:lvl1pPr algn="l">
              <a:defRPr sz="3000">
                <a:solidFill>
                  <a:srgbClr val="1D3E61"/>
                </a:solidFill>
              </a:defRPr>
            </a:lvl1pPr>
          </a:lstStyle>
          <a:p>
            <a:r>
              <a:rPr lang="en-US"/>
              <a:t>Click to edit Master title style</a:t>
            </a:r>
            <a:endParaRPr lang="en-GB"/>
          </a:p>
        </p:txBody>
      </p:sp>
      <p:sp>
        <p:nvSpPr>
          <p:cNvPr id="3" name="Content Placeholder 2"/>
          <p:cNvSpPr>
            <a:spLocks noGrp="1"/>
          </p:cNvSpPr>
          <p:nvPr>
            <p:ph idx="1"/>
          </p:nvPr>
        </p:nvSpPr>
        <p:spPr>
          <a:xfrm>
            <a:off x="228600" y="681540"/>
            <a:ext cx="8686800" cy="34563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15"/>
          <p:cNvSpPr>
            <a:spLocks noGrp="1" noChangeArrowheads="1"/>
          </p:cNvSpPr>
          <p:nvPr>
            <p:ph type="ftr" sz="quarter" idx="10"/>
          </p:nvPr>
        </p:nvSpPr>
        <p:spPr>
          <a:ln/>
        </p:spPr>
        <p:txBody>
          <a:bodyPr/>
          <a:lstStyle>
            <a:lvl1pPr>
              <a:defRPr/>
            </a:lvl1pPr>
          </a:lstStyle>
          <a:p>
            <a:pPr>
              <a:defRPr/>
            </a:pPr>
            <a:fld id="{D86480B0-6847-4D27-B3EC-F99462D2DA11}" type="slidenum">
              <a:rPr lang="en-GB"/>
              <a:pPr>
                <a:defRPr/>
              </a:pPr>
              <a:t>‹#›</a:t>
            </a:fld>
            <a:endParaRPr lang="en-GB"/>
          </a:p>
        </p:txBody>
      </p:sp>
      <p:sp>
        <p:nvSpPr>
          <p:cNvPr id="5" name="Rectangle 21"/>
          <p:cNvSpPr>
            <a:spLocks noGrp="1" noChangeArrowheads="1"/>
          </p:cNvSpPr>
          <p:nvPr>
            <p:ph type="dt" sz="quarter" idx="11"/>
          </p:nvPr>
        </p:nvSpPr>
        <p:spPr>
          <a:ln/>
        </p:spPr>
        <p:txBody>
          <a:bodyPr/>
          <a:lstStyle>
            <a:lvl1pPr>
              <a:defRPr/>
            </a:lvl1pPr>
          </a:lstStyle>
          <a:p>
            <a:pPr>
              <a:defRPr/>
            </a:pPr>
            <a:endParaRPr lang="en-GB">
              <a:solidFill>
                <a:srgbClr val="000000"/>
              </a:solidFill>
            </a:endParaRPr>
          </a:p>
        </p:txBody>
      </p:sp>
    </p:spTree>
    <p:extLst>
      <p:ext uri="{BB962C8B-B14F-4D97-AF65-F5344CB8AC3E}">
        <p14:creationId xmlns:p14="http://schemas.microsoft.com/office/powerpoint/2010/main" val="2648358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531192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4187301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865506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Title Placeholder 1"/>
          <p:cNvSpPr>
            <a:spLocks noGrp="1"/>
          </p:cNvSpPr>
          <p:nvPr>
            <p:ph type="title"/>
          </p:nvPr>
        </p:nvSpPr>
        <p:spPr>
          <a:xfrm>
            <a:off x="457200" y="123478"/>
            <a:ext cx="8229600" cy="637580"/>
          </a:xfrm>
          <a:prstGeom prst="rect">
            <a:avLst/>
          </a:prstGeom>
        </p:spPr>
        <p:txBody>
          <a:bodyPr vert="horz" lIns="91440" tIns="45720" rIns="91440" bIns="45720" rtlCol="0" anchor="ctr">
            <a:normAutofit/>
          </a:bodyPr>
          <a:lstStyle/>
          <a:p>
            <a:r>
              <a:rPr lang="en-US"/>
              <a:t>Click to edit Master title style</a:t>
            </a:r>
            <a:endParaRPr lang="en-GB"/>
          </a:p>
        </p:txBody>
      </p:sp>
    </p:spTree>
    <p:extLst>
      <p:ext uri="{BB962C8B-B14F-4D97-AF65-F5344CB8AC3E}">
        <p14:creationId xmlns:p14="http://schemas.microsoft.com/office/powerpoint/2010/main" val="3118097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881219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238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4807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6421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image" Target="../media/image3.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3478"/>
            <a:ext cx="8229600" cy="63758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059582"/>
            <a:ext cx="8229600" cy="3672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279291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2800" b="1" kern="1200">
          <a:solidFill>
            <a:srgbClr val="3E5AA8"/>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lum/>
          </a:blip>
          <a:srcRect/>
          <a:stretch>
            <a:fillRect/>
          </a:stretch>
        </a:blipFill>
        <a:effectLst/>
      </p:bgPr>
    </p:bg>
    <p:spTree>
      <p:nvGrpSpPr>
        <p:cNvPr id="1" name=""/>
        <p:cNvGrpSpPr/>
        <p:nvPr/>
      </p:nvGrpSpPr>
      <p:grpSpPr>
        <a:xfrm>
          <a:off x="0" y="0"/>
          <a:ext cx="0" cy="0"/>
          <a:chOff x="0" y="0"/>
          <a:chExt cx="0" cy="0"/>
        </a:xfrm>
      </p:grpSpPr>
      <p:sp>
        <p:nvSpPr>
          <p:cNvPr id="1026" name="Rectangle 5"/>
          <p:cNvSpPr>
            <a:spLocks noGrp="1" noChangeArrowheads="1"/>
          </p:cNvSpPr>
          <p:nvPr>
            <p:ph type="title"/>
          </p:nvPr>
        </p:nvSpPr>
        <p:spPr bwMode="auto">
          <a:xfrm>
            <a:off x="225425" y="-42863"/>
            <a:ext cx="8688388" cy="723900"/>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t>Click to edit Master title style</a:t>
            </a:r>
          </a:p>
        </p:txBody>
      </p:sp>
      <p:sp>
        <p:nvSpPr>
          <p:cNvPr id="1027" name="Rectangle 9"/>
          <p:cNvSpPr>
            <a:spLocks noGrp="1" noChangeArrowheads="1"/>
          </p:cNvSpPr>
          <p:nvPr>
            <p:ph type="body" idx="1"/>
          </p:nvPr>
        </p:nvSpPr>
        <p:spPr bwMode="auto">
          <a:xfrm>
            <a:off x="228600" y="681039"/>
            <a:ext cx="8686800" cy="3402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62C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375" name="Rectangle 15"/>
          <p:cNvSpPr>
            <a:spLocks noGrp="1" noChangeArrowheads="1"/>
          </p:cNvSpPr>
          <p:nvPr>
            <p:ph type="ftr" sz="quarter" idx="3"/>
          </p:nvPr>
        </p:nvSpPr>
        <p:spPr bwMode="auto">
          <a:xfrm>
            <a:off x="2565401" y="4731545"/>
            <a:ext cx="4200525" cy="130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75" tIns="46038" rIns="92075" bIns="46038" numCol="1" anchor="ctr" anchorCtr="0" compatLnSpc="1">
            <a:prstTxWarp prst="textNoShape">
              <a:avLst/>
            </a:prstTxWarp>
          </a:bodyPr>
          <a:lstStyle>
            <a:lvl1pPr algn="ctr">
              <a:defRPr sz="1400">
                <a:solidFill>
                  <a:srgbClr val="1D3E61"/>
                </a:solidFill>
              </a:defRPr>
            </a:lvl1pPr>
          </a:lstStyle>
          <a:p>
            <a:pPr defTabSz="457200" fontAlgn="base">
              <a:spcBef>
                <a:spcPct val="0"/>
              </a:spcBef>
              <a:spcAft>
                <a:spcPct val="0"/>
              </a:spcAft>
              <a:defRPr/>
            </a:pPr>
            <a:fld id="{AF429D2F-F2C8-4089-BC92-4AD68084899C}" type="slidenum">
              <a:rPr lang="en-GB">
                <a:ea typeface="ＭＳ Ｐゴシック" pitchFamily="34" charset="-128"/>
              </a:rPr>
              <a:pPr defTabSz="457200" fontAlgn="base">
                <a:spcBef>
                  <a:spcPct val="0"/>
                </a:spcBef>
                <a:spcAft>
                  <a:spcPct val="0"/>
                </a:spcAft>
                <a:defRPr/>
              </a:pPr>
              <a:t>‹#›</a:t>
            </a:fld>
            <a:endParaRPr lang="en-GB">
              <a:ea typeface="ＭＳ Ｐゴシック" pitchFamily="34" charset="-128"/>
            </a:endParaRPr>
          </a:p>
        </p:txBody>
      </p:sp>
      <p:sp>
        <p:nvSpPr>
          <p:cNvPr id="15381" name="Rectangle 21"/>
          <p:cNvSpPr>
            <a:spLocks noGrp="1" noChangeArrowheads="1"/>
          </p:cNvSpPr>
          <p:nvPr>
            <p:ph type="dt" sz="quarter" idx="2"/>
          </p:nvPr>
        </p:nvSpPr>
        <p:spPr bwMode="auto">
          <a:xfrm>
            <a:off x="1331913" y="4675585"/>
            <a:ext cx="7620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l">
              <a:defRPr sz="800"/>
            </a:lvl1pPr>
          </a:lstStyle>
          <a:p>
            <a:pPr defTabSz="457200" fontAlgn="base">
              <a:spcBef>
                <a:spcPct val="0"/>
              </a:spcBef>
              <a:spcAft>
                <a:spcPct val="0"/>
              </a:spcAft>
              <a:defRPr/>
            </a:pPr>
            <a:endParaRPr lang="en-GB">
              <a:solidFill>
                <a:srgbClr val="000000"/>
              </a:solidFill>
              <a:ea typeface="ＭＳ Ｐゴシック" pitchFamily="34" charset="-128"/>
            </a:endParaRPr>
          </a:p>
        </p:txBody>
      </p:sp>
    </p:spTree>
    <p:extLst>
      <p:ext uri="{BB962C8B-B14F-4D97-AF65-F5344CB8AC3E}">
        <p14:creationId xmlns:p14="http://schemas.microsoft.com/office/powerpoint/2010/main" val="209105051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txStyles>
    <p:titleStyle>
      <a:lvl1pPr algn="l" rtl="0" eaLnBrk="0" fontAlgn="base" hangingPunct="0">
        <a:spcBef>
          <a:spcPct val="0"/>
        </a:spcBef>
        <a:spcAft>
          <a:spcPct val="0"/>
        </a:spcAft>
        <a:defRPr sz="3000" b="1">
          <a:solidFill>
            <a:srgbClr val="1D3E61"/>
          </a:solidFill>
          <a:latin typeface="+mj-lt"/>
          <a:ea typeface="+mj-ea"/>
          <a:cs typeface="+mj-cs"/>
        </a:defRPr>
      </a:lvl1pPr>
      <a:lvl2pPr algn="l" rtl="0" eaLnBrk="0" fontAlgn="base" hangingPunct="0">
        <a:spcBef>
          <a:spcPct val="0"/>
        </a:spcBef>
        <a:spcAft>
          <a:spcPct val="0"/>
        </a:spcAft>
        <a:defRPr sz="3000" b="1">
          <a:solidFill>
            <a:srgbClr val="1D3E61"/>
          </a:solidFill>
          <a:latin typeface="Arial" charset="0"/>
        </a:defRPr>
      </a:lvl2pPr>
      <a:lvl3pPr algn="l" rtl="0" eaLnBrk="0" fontAlgn="base" hangingPunct="0">
        <a:spcBef>
          <a:spcPct val="0"/>
        </a:spcBef>
        <a:spcAft>
          <a:spcPct val="0"/>
        </a:spcAft>
        <a:defRPr sz="3000" b="1">
          <a:solidFill>
            <a:srgbClr val="1D3E61"/>
          </a:solidFill>
          <a:latin typeface="Arial" charset="0"/>
        </a:defRPr>
      </a:lvl3pPr>
      <a:lvl4pPr algn="l" rtl="0" eaLnBrk="0" fontAlgn="base" hangingPunct="0">
        <a:spcBef>
          <a:spcPct val="0"/>
        </a:spcBef>
        <a:spcAft>
          <a:spcPct val="0"/>
        </a:spcAft>
        <a:defRPr sz="3000" b="1">
          <a:solidFill>
            <a:srgbClr val="1D3E61"/>
          </a:solidFill>
          <a:latin typeface="Arial" charset="0"/>
        </a:defRPr>
      </a:lvl4pPr>
      <a:lvl5pPr algn="l" rtl="0" eaLnBrk="0" fontAlgn="base" hangingPunct="0">
        <a:spcBef>
          <a:spcPct val="0"/>
        </a:spcBef>
        <a:spcAft>
          <a:spcPct val="0"/>
        </a:spcAft>
        <a:defRPr sz="3000" b="1">
          <a:solidFill>
            <a:srgbClr val="1D3E61"/>
          </a:solidFill>
          <a:latin typeface="Arial" charset="0"/>
        </a:defRPr>
      </a:lvl5pPr>
      <a:lvl6pPr marL="457200" algn="ctr" rtl="0" fontAlgn="base">
        <a:spcBef>
          <a:spcPct val="0"/>
        </a:spcBef>
        <a:spcAft>
          <a:spcPct val="0"/>
        </a:spcAft>
        <a:defRPr sz="2800" b="1">
          <a:solidFill>
            <a:schemeClr val="tx1"/>
          </a:solidFill>
          <a:latin typeface="Arial" charset="0"/>
        </a:defRPr>
      </a:lvl6pPr>
      <a:lvl7pPr marL="914400" algn="ctr" rtl="0" fontAlgn="base">
        <a:spcBef>
          <a:spcPct val="0"/>
        </a:spcBef>
        <a:spcAft>
          <a:spcPct val="0"/>
        </a:spcAft>
        <a:defRPr sz="2800" b="1">
          <a:solidFill>
            <a:schemeClr val="tx1"/>
          </a:solidFill>
          <a:latin typeface="Arial" charset="0"/>
        </a:defRPr>
      </a:lvl7pPr>
      <a:lvl8pPr marL="1371600" algn="ctr" rtl="0" fontAlgn="base">
        <a:spcBef>
          <a:spcPct val="0"/>
        </a:spcBef>
        <a:spcAft>
          <a:spcPct val="0"/>
        </a:spcAft>
        <a:defRPr sz="2800" b="1">
          <a:solidFill>
            <a:schemeClr val="tx1"/>
          </a:solidFill>
          <a:latin typeface="Arial" charset="0"/>
        </a:defRPr>
      </a:lvl8pPr>
      <a:lvl9pPr marL="1828800" algn="ctr" rtl="0" fontAlgn="base">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20000"/>
        </a:spcBef>
        <a:spcAft>
          <a:spcPct val="0"/>
        </a:spcAft>
        <a:buClr>
          <a:srgbClr val="0062C8"/>
        </a:buClr>
        <a:buFont typeface="Wingdings" pitchFamily="2" charset="2"/>
        <a:buChar char="§"/>
        <a:defRPr sz="2400">
          <a:solidFill>
            <a:srgbClr val="3E5AA8"/>
          </a:solidFill>
          <a:latin typeface="+mn-lt"/>
          <a:ea typeface="+mn-ea"/>
          <a:cs typeface="+mn-cs"/>
        </a:defRPr>
      </a:lvl1pPr>
      <a:lvl2pPr marL="742950" indent="-285750" algn="l" rtl="0" eaLnBrk="0" fontAlgn="base" hangingPunct="0">
        <a:spcBef>
          <a:spcPct val="20000"/>
        </a:spcBef>
        <a:spcAft>
          <a:spcPct val="0"/>
        </a:spcAft>
        <a:buClr>
          <a:srgbClr val="0062C8"/>
        </a:buClr>
        <a:buFont typeface="Wingdings" pitchFamily="2" charset="2"/>
        <a:buChar char="§"/>
        <a:defRPr sz="2000">
          <a:solidFill>
            <a:srgbClr val="3E5AA8"/>
          </a:solidFill>
          <a:latin typeface="+mn-lt"/>
        </a:defRPr>
      </a:lvl2pPr>
      <a:lvl3pPr marL="1143000" indent="-228600" algn="l" rtl="0" eaLnBrk="0" fontAlgn="base" hangingPunct="0">
        <a:spcBef>
          <a:spcPct val="20000"/>
        </a:spcBef>
        <a:spcAft>
          <a:spcPct val="0"/>
        </a:spcAft>
        <a:buClr>
          <a:srgbClr val="0062C8"/>
        </a:buClr>
        <a:buFont typeface="Wingdings" pitchFamily="2" charset="2"/>
        <a:buChar char="§"/>
        <a:defRPr>
          <a:solidFill>
            <a:srgbClr val="3E5AA8"/>
          </a:solidFill>
          <a:latin typeface="+mn-lt"/>
        </a:defRPr>
      </a:lvl3pPr>
      <a:lvl4pPr marL="1600200" indent="-228600" algn="l" rtl="0" eaLnBrk="0" fontAlgn="base" hangingPunct="0">
        <a:spcBef>
          <a:spcPct val="20000"/>
        </a:spcBef>
        <a:spcAft>
          <a:spcPct val="0"/>
        </a:spcAft>
        <a:buClr>
          <a:srgbClr val="0062C8"/>
        </a:buClr>
        <a:buFont typeface="Wingdings" pitchFamily="2" charset="2"/>
        <a:buChar char="§"/>
        <a:defRPr sz="1600">
          <a:solidFill>
            <a:srgbClr val="3E5AA8"/>
          </a:solidFill>
          <a:latin typeface="+mn-lt"/>
        </a:defRPr>
      </a:lvl4pPr>
      <a:lvl5pPr marL="2057400" indent="-228600" algn="l" rtl="0" eaLnBrk="0" fontAlgn="base" hangingPunct="0">
        <a:spcBef>
          <a:spcPct val="20000"/>
        </a:spcBef>
        <a:spcAft>
          <a:spcPct val="0"/>
        </a:spcAft>
        <a:buClr>
          <a:srgbClr val="0062C8"/>
        </a:buClr>
        <a:buFont typeface="Wingdings" pitchFamily="2" charset="2"/>
        <a:buChar char="§"/>
        <a:defRPr sz="1600">
          <a:solidFill>
            <a:srgbClr val="3E5AA8"/>
          </a:solidFill>
          <a:latin typeface="+mn-lt"/>
        </a:defRPr>
      </a:lvl5pPr>
      <a:lvl6pPr marL="2514600" indent="-228600" algn="l" rtl="0" fontAlgn="base">
        <a:spcBef>
          <a:spcPct val="20000"/>
        </a:spcBef>
        <a:spcAft>
          <a:spcPct val="0"/>
        </a:spcAft>
        <a:buClr>
          <a:srgbClr val="0062C8"/>
        </a:buClr>
        <a:buFont typeface="Wingdings" pitchFamily="2" charset="2"/>
        <a:buChar char="§"/>
        <a:defRPr sz="1600">
          <a:solidFill>
            <a:schemeClr val="tx1"/>
          </a:solidFill>
          <a:latin typeface="+mn-lt"/>
        </a:defRPr>
      </a:lvl6pPr>
      <a:lvl7pPr marL="2971800" indent="-228600" algn="l" rtl="0" fontAlgn="base">
        <a:spcBef>
          <a:spcPct val="20000"/>
        </a:spcBef>
        <a:spcAft>
          <a:spcPct val="0"/>
        </a:spcAft>
        <a:buClr>
          <a:srgbClr val="0062C8"/>
        </a:buClr>
        <a:buFont typeface="Wingdings" pitchFamily="2" charset="2"/>
        <a:buChar char="§"/>
        <a:defRPr sz="1600">
          <a:solidFill>
            <a:schemeClr val="tx1"/>
          </a:solidFill>
          <a:latin typeface="+mn-lt"/>
        </a:defRPr>
      </a:lvl7pPr>
      <a:lvl8pPr marL="3429000" indent="-228600" algn="l" rtl="0" fontAlgn="base">
        <a:spcBef>
          <a:spcPct val="20000"/>
        </a:spcBef>
        <a:spcAft>
          <a:spcPct val="0"/>
        </a:spcAft>
        <a:buClr>
          <a:srgbClr val="0062C8"/>
        </a:buClr>
        <a:buFont typeface="Wingdings" pitchFamily="2" charset="2"/>
        <a:buChar char="§"/>
        <a:defRPr sz="1600">
          <a:solidFill>
            <a:schemeClr val="tx1"/>
          </a:solidFill>
          <a:latin typeface="+mn-lt"/>
        </a:defRPr>
      </a:lvl8pPr>
      <a:lvl9pPr marL="3886200" indent="-228600" algn="l" rtl="0" fontAlgn="base">
        <a:spcBef>
          <a:spcPct val="20000"/>
        </a:spcBef>
        <a:spcAft>
          <a:spcPct val="0"/>
        </a:spcAft>
        <a:buClr>
          <a:srgbClr val="0062C8"/>
        </a:buClr>
        <a:buFont typeface="Wingdings" pitchFamily="2" charset="2"/>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517194"/>
            <a:ext cx="7772400" cy="1102519"/>
          </a:xfrm>
        </p:spPr>
        <p:txBody>
          <a:bodyPr/>
          <a:lstStyle/>
          <a:p>
            <a:r>
              <a:rPr lang="en-GB" dirty="0">
                <a:latin typeface="Poppins medium" panose="020B0604020202020204" charset="0"/>
                <a:cs typeface="Poppins medium" panose="020B0604020202020204" charset="0"/>
              </a:rPr>
              <a:t>September 2021 KPM / PI Operational </a:t>
            </a:r>
            <a:br>
              <a:rPr lang="en-GB" dirty="0">
                <a:latin typeface="Poppins medium" panose="020B0604020202020204" charset="0"/>
                <a:cs typeface="Poppins medium" panose="020B0604020202020204" charset="0"/>
              </a:rPr>
            </a:br>
            <a:r>
              <a:rPr lang="en-GB" dirty="0">
                <a:latin typeface="Poppins medium" panose="020B0604020202020204" charset="0"/>
                <a:cs typeface="Poppins medium" panose="020B0604020202020204" charset="0"/>
              </a:rPr>
              <a:t>Performance Summary</a:t>
            </a:r>
            <a:endParaRPr lang="en-GB" b="0" dirty="0">
              <a:latin typeface="Poppins medium" panose="020B0604020202020204" charset="0"/>
              <a:cs typeface="Poppins medium" panose="020B0604020202020204" charset="0"/>
            </a:endParaRPr>
          </a:p>
        </p:txBody>
      </p:sp>
    </p:spTree>
    <p:extLst>
      <p:ext uri="{BB962C8B-B14F-4D97-AF65-F5344CB8AC3E}">
        <p14:creationId xmlns:p14="http://schemas.microsoft.com/office/powerpoint/2010/main" val="4053544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619E9F5-2446-4AD7-84F2-E3B04B6105D0}"/>
              </a:ext>
            </a:extLst>
          </p:cNvPr>
          <p:cNvSpPr txBox="1"/>
          <p:nvPr/>
        </p:nvSpPr>
        <p:spPr>
          <a:xfrm>
            <a:off x="-33185" y="4649646"/>
            <a:ext cx="306900" cy="276657"/>
          </a:xfrm>
          <a:prstGeom prst="rect">
            <a:avLst/>
          </a:prstGeom>
          <a:noFill/>
        </p:spPr>
        <p:txBody>
          <a:bodyPr wrap="square" rtlCol="0">
            <a:spAutoFit/>
          </a:bodyPr>
          <a:lstStyle/>
          <a:p>
            <a:endParaRPr lang="en-US" sz="599" b="1" i="1">
              <a:solidFill>
                <a:prstClr val="black"/>
              </a:solidFill>
              <a:latin typeface="Arial"/>
            </a:endParaRPr>
          </a:p>
          <a:p>
            <a:r>
              <a:rPr lang="en-GB" sz="599">
                <a:solidFill>
                  <a:prstClr val="black"/>
                </a:solidFill>
                <a:latin typeface="Arial"/>
              </a:rPr>
              <a:t> </a:t>
            </a:r>
          </a:p>
        </p:txBody>
      </p:sp>
      <p:sp>
        <p:nvSpPr>
          <p:cNvPr id="4" name="Text Placeholder 1">
            <a:extLst>
              <a:ext uri="{FF2B5EF4-FFF2-40B4-BE49-F238E27FC236}">
                <a16:creationId xmlns:a16="http://schemas.microsoft.com/office/drawing/2014/main" id="{BA21F487-DF7A-44EE-80DF-2F930EAA3067}"/>
              </a:ext>
            </a:extLst>
          </p:cNvPr>
          <p:cNvSpPr txBox="1">
            <a:spLocks/>
          </p:cNvSpPr>
          <p:nvPr/>
        </p:nvSpPr>
        <p:spPr>
          <a:xfrm>
            <a:off x="5638" y="217197"/>
            <a:ext cx="9132725" cy="399617"/>
          </a:xfrm>
          <a:prstGeom prst="rect">
            <a:avLst/>
          </a:prstGeom>
        </p:spPr>
        <p:txBody>
          <a:bodyPr wrap="square" lIns="91327" tIns="45664" rIns="91327" bIns="45664" anchor="t">
            <a:spAutoFit/>
          </a:bodyPr>
          <a:lstStyle>
            <a:lvl1pPr algn="ctr">
              <a:defRPr kumimoji="0" lang="en-GB" sz="2000" b="0" i="0" u="none" strike="noStrike" kern="0" cap="none" spc="0" normalizeH="0" baseline="0" noProof="0" dirty="0" smtClean="0">
                <a:ln>
                  <a:noFill/>
                </a:ln>
                <a:solidFill>
                  <a:srgbClr val="FFBA1A"/>
                </a:solidFill>
                <a:effectLst/>
                <a:uLnTx/>
                <a:uFillTx/>
                <a:latin typeface="Poppins-Light"/>
                <a:ea typeface="+mj-ea"/>
                <a:cs typeface="Poppins-Light"/>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1998" b="1" kern="1200" dirty="0">
                <a:solidFill>
                  <a:srgbClr val="0070C0"/>
                </a:solidFill>
                <a:latin typeface="+mj-lt"/>
                <a:cs typeface="Poppins medium" panose="020B0604020202020204" charset="0"/>
              </a:rPr>
              <a:t>DSC+ v DSC KPM Performance for September 2021 </a:t>
            </a:r>
          </a:p>
        </p:txBody>
      </p:sp>
      <p:graphicFrame>
        <p:nvGraphicFramePr>
          <p:cNvPr id="2" name="Table 1">
            <a:extLst>
              <a:ext uri="{FF2B5EF4-FFF2-40B4-BE49-F238E27FC236}">
                <a16:creationId xmlns:a16="http://schemas.microsoft.com/office/drawing/2014/main" id="{BA8E1BFB-5BF3-467F-A960-1AAB5635C580}"/>
              </a:ext>
            </a:extLst>
          </p:cNvPr>
          <p:cNvGraphicFramePr>
            <a:graphicFrameLocks noGrp="1"/>
          </p:cNvGraphicFramePr>
          <p:nvPr>
            <p:extLst>
              <p:ext uri="{D42A27DB-BD31-4B8C-83A1-F6EECF244321}">
                <p14:modId xmlns:p14="http://schemas.microsoft.com/office/powerpoint/2010/main" val="4151501465"/>
              </p:ext>
            </p:extLst>
          </p:nvPr>
        </p:nvGraphicFramePr>
        <p:xfrm>
          <a:off x="235822" y="946460"/>
          <a:ext cx="8672355" cy="3703186"/>
        </p:xfrm>
        <a:graphic>
          <a:graphicData uri="http://schemas.openxmlformats.org/drawingml/2006/table">
            <a:tbl>
              <a:tblPr/>
              <a:tblGrid>
                <a:gridCol w="522010">
                  <a:extLst>
                    <a:ext uri="{9D8B030D-6E8A-4147-A177-3AD203B41FA5}">
                      <a16:colId xmlns:a16="http://schemas.microsoft.com/office/drawing/2014/main" val="64780056"/>
                    </a:ext>
                  </a:extLst>
                </a:gridCol>
                <a:gridCol w="3611163">
                  <a:extLst>
                    <a:ext uri="{9D8B030D-6E8A-4147-A177-3AD203B41FA5}">
                      <a16:colId xmlns:a16="http://schemas.microsoft.com/office/drawing/2014/main" val="153818908"/>
                    </a:ext>
                  </a:extLst>
                </a:gridCol>
                <a:gridCol w="1064812">
                  <a:extLst>
                    <a:ext uri="{9D8B030D-6E8A-4147-A177-3AD203B41FA5}">
                      <a16:colId xmlns:a16="http://schemas.microsoft.com/office/drawing/2014/main" val="930105094"/>
                    </a:ext>
                  </a:extLst>
                </a:gridCol>
                <a:gridCol w="1274362">
                  <a:extLst>
                    <a:ext uri="{9D8B030D-6E8A-4147-A177-3AD203B41FA5}">
                      <a16:colId xmlns:a16="http://schemas.microsoft.com/office/drawing/2014/main" val="1559927670"/>
                    </a:ext>
                  </a:extLst>
                </a:gridCol>
                <a:gridCol w="576481">
                  <a:extLst>
                    <a:ext uri="{9D8B030D-6E8A-4147-A177-3AD203B41FA5}">
                      <a16:colId xmlns:a16="http://schemas.microsoft.com/office/drawing/2014/main" val="1095897750"/>
                    </a:ext>
                  </a:extLst>
                </a:gridCol>
                <a:gridCol w="496288">
                  <a:extLst>
                    <a:ext uri="{9D8B030D-6E8A-4147-A177-3AD203B41FA5}">
                      <a16:colId xmlns:a16="http://schemas.microsoft.com/office/drawing/2014/main" val="3240234578"/>
                    </a:ext>
                  </a:extLst>
                </a:gridCol>
                <a:gridCol w="394912">
                  <a:extLst>
                    <a:ext uri="{9D8B030D-6E8A-4147-A177-3AD203B41FA5}">
                      <a16:colId xmlns:a16="http://schemas.microsoft.com/office/drawing/2014/main" val="3565459004"/>
                    </a:ext>
                  </a:extLst>
                </a:gridCol>
                <a:gridCol w="357085">
                  <a:extLst>
                    <a:ext uri="{9D8B030D-6E8A-4147-A177-3AD203B41FA5}">
                      <a16:colId xmlns:a16="http://schemas.microsoft.com/office/drawing/2014/main" val="117103600"/>
                    </a:ext>
                  </a:extLst>
                </a:gridCol>
                <a:gridCol w="375242">
                  <a:extLst>
                    <a:ext uri="{9D8B030D-6E8A-4147-A177-3AD203B41FA5}">
                      <a16:colId xmlns:a16="http://schemas.microsoft.com/office/drawing/2014/main" val="3628175707"/>
                    </a:ext>
                  </a:extLst>
                </a:gridCol>
              </a:tblGrid>
              <a:tr h="345822">
                <a:tc>
                  <a:txBody>
                    <a:bodyPr/>
                    <a:lstStyle/>
                    <a:p>
                      <a:pPr algn="ctr" rtl="0" fontAlgn="ctr"/>
                      <a:r>
                        <a:rPr lang="en-GB" sz="500" b="1" i="0" u="none" strike="noStrike">
                          <a:solidFill>
                            <a:srgbClr val="FFFFFF"/>
                          </a:solidFill>
                          <a:effectLst/>
                          <a:latin typeface="Poppins Medium" panose="00000600000000000000" pitchFamily="2" charset="0"/>
                        </a:rPr>
                        <a:t>DSC+ Unique Identifier</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dirty="0">
                          <a:solidFill>
                            <a:srgbClr val="FFFFFF"/>
                          </a:solidFill>
                          <a:effectLst/>
                          <a:latin typeface="Poppins Medium" panose="00000600000000000000" pitchFamily="2" charset="0"/>
                        </a:rPr>
                        <a:t>Measure Detail</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Journey / Process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dirty="0">
                          <a:solidFill>
                            <a:srgbClr val="FFFFFF"/>
                          </a:solidFill>
                          <a:effectLst/>
                          <a:latin typeface="Poppins Medium" panose="00000600000000000000" pitchFamily="2" charset="0"/>
                        </a:rPr>
                        <a:t>Owner (CMT/SLT)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Measure Type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DSC+ Yr 1 Target Metric Only</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Sep-21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DSC Target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r>
                        <a:rPr lang="en-GB" sz="500" b="1" i="0" u="none" strike="noStrike">
                          <a:solidFill>
                            <a:srgbClr val="FFFFFF"/>
                          </a:solidFill>
                          <a:effectLst/>
                          <a:latin typeface="Poppins Medium" panose="00000600000000000000" pitchFamily="2" charset="0"/>
                        </a:rPr>
                        <a:t>Sep-21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966074942"/>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Percentage of shipper transfers processed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 Shipper Transfers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99.90%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16679101"/>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KPM.02</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Percentage of meter reads successfully processed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Meter Read / Asset Processing</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99.50%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99.50%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920537472"/>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KPM.03</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asset updates successfully processed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Meter Read / Asset Processing</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99.50%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99.94%</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99.50%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99.94%</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786811823"/>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KPM.04</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AQs processed successfully</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Monthly AQ Processes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99.90%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153393174"/>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Percentage of total LDZ AQ energy at risk of being impacted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Monthly AQ Processes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0.59%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0.75%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0.59%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256456241"/>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KPM.06</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Percentage processed within the Completion Time Service Level in DSC</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 Shipper Transfers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99.90%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2807219232"/>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KPM.07</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Percentage of requests processed within the Completion Time Service Level in DSC</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Meter Read / Asset Processing</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99.50%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695586928"/>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KPM.08</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Notifications sent by due date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Monthly AQ Processes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99.90%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766902654"/>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KPM.09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invoices not requiring adjustment post original invoice dispatch</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Invoicing DSC Customers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00000"/>
                          </a:solidFill>
                          <a:effectLst/>
                          <a:uLnTx/>
                          <a:uFillTx/>
                          <a:latin typeface="Poppins Medium" panose="00000600000000000000" pitchFamily="2" charset="0"/>
                          <a:ea typeface="+mn-ea"/>
                          <a:cs typeface="+mn-cs"/>
                        </a:rPr>
                        <a:t>Andy Szabo / Alex Stuart</a:t>
                      </a:r>
                      <a:endParaRPr kumimoji="0" lang="en-GB" sz="500" b="0" i="0" u="none" strike="noStrike" kern="1200" cap="none" spc="0" normalizeH="0" baseline="0" noProof="0" dirty="0">
                        <a:ln>
                          <a:noFill/>
                        </a:ln>
                        <a:solidFill>
                          <a:srgbClr val="000000"/>
                        </a:solidFill>
                        <a:effectLst/>
                        <a:uLnTx/>
                        <a:uFillTx/>
                        <a:latin typeface="Poppins Medium" panose="00000600000000000000" pitchFamily="2" charset="0"/>
                        <a:ea typeface="+mn-ea"/>
                        <a:cs typeface="+mn-cs"/>
                      </a:endParaRP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98.00%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98.00%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95027189"/>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DSC customers that have been invoiced without issues/ exceptions (exc. AMS)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Invoicing DSC Customers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00000"/>
                          </a:solidFill>
                          <a:effectLst/>
                          <a:uLnTx/>
                          <a:uFillTx/>
                          <a:latin typeface="Poppins Medium" panose="00000600000000000000" pitchFamily="2" charset="0"/>
                          <a:ea typeface="+mn-ea"/>
                          <a:cs typeface="+mn-cs"/>
                        </a:rPr>
                        <a:t>Andy Szabo / Alex Stuart</a:t>
                      </a:r>
                      <a:endParaRPr kumimoji="0" lang="en-GB" sz="500" b="0" i="0" u="none" strike="noStrike" kern="1200" cap="none" spc="0" normalizeH="0" baseline="0" noProof="0" dirty="0">
                        <a:ln>
                          <a:noFill/>
                        </a:ln>
                        <a:solidFill>
                          <a:srgbClr val="000000"/>
                        </a:solidFill>
                        <a:effectLst/>
                        <a:uLnTx/>
                        <a:uFillTx/>
                        <a:latin typeface="Poppins Medium" panose="00000600000000000000" pitchFamily="2" charset="0"/>
                        <a:ea typeface="+mn-ea"/>
                        <a:cs typeface="+mn-cs"/>
                      </a:endParaRP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524409453"/>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customers DSC with less than 1% of MPRNs which have an AMS Invoice exception</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Invoicing Customers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00000"/>
                          </a:solidFill>
                          <a:effectLst/>
                          <a:uLnTx/>
                          <a:uFillTx/>
                          <a:latin typeface="Poppins Medium" panose="00000600000000000000" pitchFamily="2" charset="0"/>
                          <a:ea typeface="+mn-ea"/>
                          <a:cs typeface="+mn-cs"/>
                        </a:rPr>
                        <a:t>Andy Szabo / Alex Stuart</a:t>
                      </a:r>
                      <a:endParaRPr kumimoji="0" lang="en-GB" sz="500" b="0" i="0" u="none" strike="noStrike" kern="1200" cap="none" spc="0" normalizeH="0" baseline="0" noProof="0" dirty="0">
                        <a:ln>
                          <a:noFill/>
                        </a:ln>
                        <a:solidFill>
                          <a:srgbClr val="000000"/>
                        </a:solidFill>
                        <a:effectLst/>
                        <a:uLnTx/>
                        <a:uFillTx/>
                        <a:latin typeface="Poppins Medium" panose="00000600000000000000" pitchFamily="2" charset="0"/>
                        <a:ea typeface="+mn-ea"/>
                        <a:cs typeface="+mn-cs"/>
                      </a:endParaRP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97.00%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97.00%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789741083"/>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KPM.12</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invoices sent on due date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Invoicing DSC Customers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a:ln>
                            <a:noFill/>
                          </a:ln>
                          <a:solidFill>
                            <a:srgbClr val="000000"/>
                          </a:solidFill>
                          <a:effectLst/>
                          <a:uLnTx/>
                          <a:uFillTx/>
                          <a:latin typeface="Poppins Medium" panose="00000600000000000000" pitchFamily="2" charset="0"/>
                          <a:ea typeface="+mn-ea"/>
                          <a:cs typeface="+mn-cs"/>
                        </a:rPr>
                        <a:t>Andy Szabo / Alex Stuart</a:t>
                      </a:r>
                      <a:endParaRPr kumimoji="0" lang="en-GB" sz="500" b="0" i="0" u="none" strike="noStrike" kern="1200" cap="none" spc="0" normalizeH="0" baseline="0" noProof="0" dirty="0">
                        <a:ln>
                          <a:noFill/>
                        </a:ln>
                        <a:solidFill>
                          <a:srgbClr val="000000"/>
                        </a:solidFill>
                        <a:effectLst/>
                        <a:uLnTx/>
                        <a:uFillTx/>
                        <a:latin typeface="Poppins Medium" panose="00000600000000000000" pitchFamily="2" charset="0"/>
                        <a:ea typeface="+mn-ea"/>
                        <a:cs typeface="+mn-cs"/>
                      </a:endParaRP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99.50%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538627700"/>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KPM.13</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exceptions resolved within 2 invoice cycles of creation date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Invoicing DSC Customers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a:ln>
                            <a:noFill/>
                          </a:ln>
                          <a:solidFill>
                            <a:srgbClr val="000000"/>
                          </a:solidFill>
                          <a:effectLst/>
                          <a:uLnTx/>
                          <a:uFillTx/>
                          <a:latin typeface="Poppins Medium" panose="00000600000000000000" pitchFamily="2" charset="0"/>
                          <a:ea typeface="+mn-ea"/>
                          <a:cs typeface="+mn-cs"/>
                        </a:rPr>
                        <a:t>Andy Szabo / Alex Stuart</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98.00%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FFFFFF"/>
                          </a:solidFill>
                          <a:effectLst/>
                          <a:latin typeface="Poppins Medium" panose="00000600000000000000" pitchFamily="2" charset="0"/>
                        </a:rPr>
                        <a:t>99.23%</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FFFFFF"/>
                          </a:solidFill>
                          <a:effectLst/>
                          <a:latin typeface="Poppins Medium" panose="00000600000000000000" pitchFamily="2" charset="0"/>
                        </a:rPr>
                        <a:t>99.23%</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170380498"/>
                  </a:ext>
                </a:extLst>
              </a:tr>
              <a:tr h="190859">
                <a:tc>
                  <a:txBody>
                    <a:bodyPr/>
                    <a:lstStyle/>
                    <a:p>
                      <a:pPr algn="ctr" rtl="0" fontAlgn="ctr"/>
                      <a:r>
                        <a:rPr lang="en-GB" sz="500" b="0" i="0" u="none" strike="noStrike">
                          <a:solidFill>
                            <a:srgbClr val="000000"/>
                          </a:solidFill>
                          <a:effectLst/>
                          <a:latin typeface="Poppins Medium" panose="00000600000000000000" pitchFamily="2" charset="0"/>
                        </a:rPr>
                        <a:t>KPM.14</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Number of valid P1 and P2 defects raised within PIS period relating to relevant change (excluding programmes)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Managing Change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kumimoji="0" lang="en-GB" sz="500" b="0" i="0" u="none" strike="noStrike" kern="1200" cap="none" spc="0" normalizeH="0" baseline="0" dirty="0">
                          <a:ln>
                            <a:noFill/>
                          </a:ln>
                          <a:solidFill>
                            <a:srgbClr val="000000"/>
                          </a:solidFill>
                          <a:effectLst/>
                          <a:uLnTx/>
                          <a:uFillTx/>
                          <a:latin typeface="Poppins Medium" panose="00000600000000000000" pitchFamily="2" charset="0"/>
                          <a:ea typeface="+mn-ea"/>
                          <a:cs typeface="+mn-cs"/>
                        </a:rPr>
                        <a:t>Lee Foster / Andy Simpson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1" i="0" u="none" strike="noStrike">
                          <a:solidFill>
                            <a:srgbClr val="FFFFFF"/>
                          </a:solidFill>
                          <a:effectLst/>
                          <a:latin typeface="Poppins Medium" panose="00000600000000000000" pitchFamily="2" charset="0"/>
                        </a:rPr>
                        <a:t>1 </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500" b="0" i="0" u="none" strike="noStrike">
                          <a:solidFill>
                            <a:srgbClr val="000000"/>
                          </a:solidFill>
                          <a:effectLst/>
                          <a:latin typeface="Poppins Medium" panose="00000600000000000000" pitchFamily="2" charset="0"/>
                        </a:rPr>
                        <a:t>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619489138"/>
                  </a:ext>
                </a:extLst>
              </a:tr>
              <a:tr h="190859">
                <a:tc>
                  <a:txBody>
                    <a:bodyPr/>
                    <a:lstStyle/>
                    <a:p>
                      <a:pPr algn="ctr" rtl="0" fontAlgn="ctr"/>
                      <a:r>
                        <a:rPr lang="en-GB" sz="500" b="0" i="0" u="none" strike="noStrike">
                          <a:solidFill>
                            <a:srgbClr val="000000"/>
                          </a:solidFill>
                          <a:effectLst/>
                          <a:latin typeface="Poppins Medium" panose="00000600000000000000" pitchFamily="2" charset="0"/>
                        </a:rPr>
                        <a:t>KPM.15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Number of valid P3 defects raised within PIS period relating to relevant change (excluding programmes)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Managing Change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kumimoji="0" lang="en-GB" sz="500" b="0" i="0" u="none" strike="noStrike" kern="1200" cap="none" spc="0" normalizeH="0" baseline="0" dirty="0">
                          <a:ln>
                            <a:noFill/>
                          </a:ln>
                          <a:solidFill>
                            <a:srgbClr val="000000"/>
                          </a:solidFill>
                          <a:effectLst/>
                          <a:uLnTx/>
                          <a:uFillTx/>
                          <a:latin typeface="Poppins Medium" panose="00000600000000000000" pitchFamily="2" charset="0"/>
                          <a:ea typeface="+mn-ea"/>
                          <a:cs typeface="+mn-cs"/>
                        </a:rPr>
                        <a:t>Lee Foster / Andy Simpson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4</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FFFFFF"/>
                          </a:solidFill>
                          <a:effectLst/>
                          <a:latin typeface="Poppins Medium" panose="00000600000000000000" pitchFamily="2" charset="0"/>
                        </a:rPr>
                        <a:t>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4</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FFFFFF"/>
                          </a:solidFill>
                          <a:effectLst/>
                          <a:latin typeface="Poppins Medium" panose="00000600000000000000" pitchFamily="2" charset="0"/>
                        </a:rPr>
                        <a:t>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524407355"/>
                  </a:ext>
                </a:extLst>
              </a:tr>
              <a:tr h="190859">
                <a:tc>
                  <a:txBody>
                    <a:bodyPr/>
                    <a:lstStyle/>
                    <a:p>
                      <a:pPr algn="ctr" rtl="0" fontAlgn="ctr"/>
                      <a:r>
                        <a:rPr lang="en-GB" sz="500" b="0" i="0" u="none" strike="noStrike">
                          <a:solidFill>
                            <a:srgbClr val="000000"/>
                          </a:solidFill>
                          <a:effectLst/>
                          <a:latin typeface="Poppins Medium" panose="00000600000000000000" pitchFamily="2" charset="0"/>
                        </a:rPr>
                        <a:t>KPM.16</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Number of valid P4 defects raised within PIS period relating to relevant change (excluding programmes)</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Managing Change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kumimoji="0" lang="en-GB" sz="500" b="0" i="0" u="none" strike="noStrike" kern="1200" cap="none" spc="0" normalizeH="0" baseline="0" dirty="0">
                          <a:ln>
                            <a:noFill/>
                          </a:ln>
                          <a:solidFill>
                            <a:srgbClr val="000000"/>
                          </a:solidFill>
                          <a:effectLst/>
                          <a:uLnTx/>
                          <a:uFillTx/>
                          <a:latin typeface="Poppins Medium" panose="00000600000000000000" pitchFamily="2" charset="0"/>
                          <a:ea typeface="+mn-ea"/>
                          <a:cs typeface="+mn-cs"/>
                        </a:rPr>
                        <a:t>Lee Foster / Andy Simpson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 </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5</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499423147"/>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KPM.17</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tickets not re-opened within period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Contacts (technical)</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Lee Foster / Neil Laird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99.10%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99.10%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233124442"/>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KPM.18</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customer tickets (Incidents &amp; Requests) responded to within SLA</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Contacts (technical)</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Lee Foster / Neil Laird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98.31%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98.31%</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4102408030"/>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KPM.19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UK Link Core Service Availability</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UKLink</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Lee Foster / Neil Laird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99.60%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99.00%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99.99%</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637129042"/>
                  </a:ext>
                </a:extLst>
              </a:tr>
              <a:tr h="163811">
                <a:tc>
                  <a:txBody>
                    <a:bodyPr/>
                    <a:lstStyle/>
                    <a:p>
                      <a:pPr algn="ctr" rtl="0" fontAlgn="ctr"/>
                      <a:r>
                        <a:rPr lang="en-GB" sz="500" b="0" i="0" u="none" strike="noStrike">
                          <a:solidFill>
                            <a:srgbClr val="000000"/>
                          </a:solidFill>
                          <a:effectLst/>
                          <a:latin typeface="Poppins Medium" panose="00000600000000000000" pitchFamily="2" charset="0"/>
                        </a:rPr>
                        <a:t>KPM.20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Gemini Core Service Availability</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Gemini</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Lee Foster / Neil Laird</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99.60%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99.00%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FFFFFF"/>
                          </a:solidFill>
                          <a:effectLst/>
                          <a:latin typeface="Poppins Medium" panose="00000600000000000000" pitchFamily="2" charset="0"/>
                        </a:rPr>
                        <a:t>100.00%</a:t>
                      </a:r>
                    </a:p>
                  </a:txBody>
                  <a:tcPr marL="40875"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103776782"/>
                  </a:ext>
                </a:extLst>
              </a:tr>
            </a:tbl>
          </a:graphicData>
        </a:graphic>
      </p:graphicFrame>
    </p:spTree>
    <p:extLst>
      <p:ext uri="{BB962C8B-B14F-4D97-AF65-F5344CB8AC3E}">
        <p14:creationId xmlns:p14="http://schemas.microsoft.com/office/powerpoint/2010/main" val="948238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619E9F5-2446-4AD7-84F2-E3B04B6105D0}"/>
              </a:ext>
            </a:extLst>
          </p:cNvPr>
          <p:cNvSpPr txBox="1"/>
          <p:nvPr/>
        </p:nvSpPr>
        <p:spPr>
          <a:xfrm>
            <a:off x="-33185" y="4649646"/>
            <a:ext cx="306900" cy="276657"/>
          </a:xfrm>
          <a:prstGeom prst="rect">
            <a:avLst/>
          </a:prstGeom>
          <a:noFill/>
        </p:spPr>
        <p:txBody>
          <a:bodyPr wrap="square" rtlCol="0">
            <a:spAutoFit/>
          </a:bodyPr>
          <a:lstStyle/>
          <a:p>
            <a:endParaRPr lang="en-US" sz="599" b="1" i="1">
              <a:solidFill>
                <a:prstClr val="black"/>
              </a:solidFill>
              <a:latin typeface="Arial"/>
            </a:endParaRPr>
          </a:p>
          <a:p>
            <a:r>
              <a:rPr lang="en-GB" sz="599">
                <a:solidFill>
                  <a:prstClr val="black"/>
                </a:solidFill>
                <a:latin typeface="Arial"/>
              </a:rPr>
              <a:t> </a:t>
            </a:r>
          </a:p>
        </p:txBody>
      </p:sp>
      <p:sp>
        <p:nvSpPr>
          <p:cNvPr id="7" name="Text Placeholder 1">
            <a:extLst>
              <a:ext uri="{FF2B5EF4-FFF2-40B4-BE49-F238E27FC236}">
                <a16:creationId xmlns:a16="http://schemas.microsoft.com/office/drawing/2014/main" id="{FC79DD88-11F6-4519-AB93-E5DA81A465A9}"/>
              </a:ext>
            </a:extLst>
          </p:cNvPr>
          <p:cNvSpPr txBox="1">
            <a:spLocks/>
          </p:cNvSpPr>
          <p:nvPr/>
        </p:nvSpPr>
        <p:spPr>
          <a:xfrm>
            <a:off x="5638" y="167503"/>
            <a:ext cx="9132724" cy="399617"/>
          </a:xfrm>
          <a:prstGeom prst="rect">
            <a:avLst/>
          </a:prstGeom>
        </p:spPr>
        <p:txBody>
          <a:bodyPr wrap="square" lIns="91327" tIns="45664" rIns="91327" bIns="45664" anchor="t">
            <a:spAutoFit/>
          </a:bodyPr>
          <a:lstStyle>
            <a:defPPr>
              <a:defRPr lang="en-US"/>
            </a:defPPr>
            <a:lvl1pPr algn="ctr">
              <a:defRPr kumimoji="0" sz="2000" b="1" i="0" u="none" strike="noStrike" cap="none" spc="0" normalizeH="0" baseline="0">
                <a:ln>
                  <a:noFill/>
                </a:ln>
                <a:solidFill>
                  <a:srgbClr val="0070C0"/>
                </a:solidFill>
                <a:effectLst/>
                <a:uLnTx/>
                <a:uFillTx/>
                <a:latin typeface="+mj-lt"/>
                <a:ea typeface="+mj-ea"/>
                <a:cs typeface="Poppins medium" panose="020B0604020202020204" charset="0"/>
              </a:defRPr>
            </a:lvl1pPr>
            <a:lvl2pPr marL="742950" indent="-285750">
              <a:spcBef>
                <a:spcPct val="20000"/>
              </a:spcBef>
              <a:buFont typeface="Arial" panose="020B0604020202020204" pitchFamily="34" charset="0"/>
              <a:buChar char="–"/>
              <a:defRPr sz="2400">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200">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GB" sz="1998" dirty="0">
                <a:latin typeface="Poppins Medium" panose="00000600000000000000" pitchFamily="2" charset="0"/>
                <a:cs typeface="Poppins Medium" panose="00000600000000000000" pitchFamily="2" charset="0"/>
              </a:rPr>
              <a:t>DSC+ v DSC PI Performance for September 2021 </a:t>
            </a:r>
          </a:p>
        </p:txBody>
      </p:sp>
      <p:graphicFrame>
        <p:nvGraphicFramePr>
          <p:cNvPr id="2" name="Table 1">
            <a:extLst>
              <a:ext uri="{FF2B5EF4-FFF2-40B4-BE49-F238E27FC236}">
                <a16:creationId xmlns:a16="http://schemas.microsoft.com/office/drawing/2014/main" id="{37F388DA-557B-4034-B43D-48EA417616C1}"/>
              </a:ext>
            </a:extLst>
          </p:cNvPr>
          <p:cNvGraphicFramePr>
            <a:graphicFrameLocks noGrp="1"/>
          </p:cNvGraphicFramePr>
          <p:nvPr>
            <p:extLst>
              <p:ext uri="{D42A27DB-BD31-4B8C-83A1-F6EECF244321}">
                <p14:modId xmlns:p14="http://schemas.microsoft.com/office/powerpoint/2010/main" val="443213247"/>
              </p:ext>
            </p:extLst>
          </p:nvPr>
        </p:nvGraphicFramePr>
        <p:xfrm>
          <a:off x="69851" y="847598"/>
          <a:ext cx="8961359" cy="3673474"/>
        </p:xfrm>
        <a:graphic>
          <a:graphicData uri="http://schemas.openxmlformats.org/drawingml/2006/table">
            <a:tbl>
              <a:tblPr/>
              <a:tblGrid>
                <a:gridCol w="519971">
                  <a:extLst>
                    <a:ext uri="{9D8B030D-6E8A-4147-A177-3AD203B41FA5}">
                      <a16:colId xmlns:a16="http://schemas.microsoft.com/office/drawing/2014/main" val="3065844774"/>
                    </a:ext>
                  </a:extLst>
                </a:gridCol>
                <a:gridCol w="3531702">
                  <a:extLst>
                    <a:ext uri="{9D8B030D-6E8A-4147-A177-3AD203B41FA5}">
                      <a16:colId xmlns:a16="http://schemas.microsoft.com/office/drawing/2014/main" val="2165225350"/>
                    </a:ext>
                  </a:extLst>
                </a:gridCol>
                <a:gridCol w="1444066">
                  <a:extLst>
                    <a:ext uri="{9D8B030D-6E8A-4147-A177-3AD203B41FA5}">
                      <a16:colId xmlns:a16="http://schemas.microsoft.com/office/drawing/2014/main" val="3068510964"/>
                    </a:ext>
                  </a:extLst>
                </a:gridCol>
                <a:gridCol w="1274203">
                  <a:extLst>
                    <a:ext uri="{9D8B030D-6E8A-4147-A177-3AD203B41FA5}">
                      <a16:colId xmlns:a16="http://schemas.microsoft.com/office/drawing/2014/main" val="2267445646"/>
                    </a:ext>
                  </a:extLst>
                </a:gridCol>
                <a:gridCol w="574229">
                  <a:extLst>
                    <a:ext uri="{9D8B030D-6E8A-4147-A177-3AD203B41FA5}">
                      <a16:colId xmlns:a16="http://schemas.microsoft.com/office/drawing/2014/main" val="2477410255"/>
                    </a:ext>
                  </a:extLst>
                </a:gridCol>
                <a:gridCol w="494350">
                  <a:extLst>
                    <a:ext uri="{9D8B030D-6E8A-4147-A177-3AD203B41FA5}">
                      <a16:colId xmlns:a16="http://schemas.microsoft.com/office/drawing/2014/main" val="580273552"/>
                    </a:ext>
                  </a:extLst>
                </a:gridCol>
                <a:gridCol w="393370">
                  <a:extLst>
                    <a:ext uri="{9D8B030D-6E8A-4147-A177-3AD203B41FA5}">
                      <a16:colId xmlns:a16="http://schemas.microsoft.com/office/drawing/2014/main" val="2605261682"/>
                    </a:ext>
                  </a:extLst>
                </a:gridCol>
                <a:gridCol w="355691">
                  <a:extLst>
                    <a:ext uri="{9D8B030D-6E8A-4147-A177-3AD203B41FA5}">
                      <a16:colId xmlns:a16="http://schemas.microsoft.com/office/drawing/2014/main" val="1214145073"/>
                    </a:ext>
                  </a:extLst>
                </a:gridCol>
                <a:gridCol w="373777">
                  <a:extLst>
                    <a:ext uri="{9D8B030D-6E8A-4147-A177-3AD203B41FA5}">
                      <a16:colId xmlns:a16="http://schemas.microsoft.com/office/drawing/2014/main" val="3537570709"/>
                    </a:ext>
                  </a:extLst>
                </a:gridCol>
              </a:tblGrid>
              <a:tr h="275058">
                <a:tc>
                  <a:txBody>
                    <a:bodyPr/>
                    <a:lstStyle/>
                    <a:p>
                      <a:pPr algn="ctr" rtl="0" fontAlgn="ctr"/>
                      <a:r>
                        <a:rPr lang="en-GB" sz="500" b="1" i="0" u="none" strike="noStrike">
                          <a:solidFill>
                            <a:srgbClr val="FFFFFF"/>
                          </a:solidFill>
                          <a:effectLst/>
                          <a:latin typeface="Poppins Medium" panose="00000600000000000000" pitchFamily="2" charset="0"/>
                        </a:rPr>
                        <a:t>DSC+ Unique Identifier</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Measure Detail</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Journey / Process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dirty="0">
                          <a:solidFill>
                            <a:srgbClr val="FFFFFF"/>
                          </a:solidFill>
                          <a:effectLst/>
                          <a:latin typeface="Poppins Medium" panose="00000600000000000000" pitchFamily="2" charset="0"/>
                        </a:rPr>
                        <a:t>Owner (CMT/SLT)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Measure Type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DSC+ Yr 1 Target Metric Only</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500" b="1" i="0" u="none" strike="noStrike">
                          <a:solidFill>
                            <a:srgbClr val="FFFFFF"/>
                          </a:solidFill>
                          <a:effectLst/>
                          <a:latin typeface="Poppins Medium" panose="00000600000000000000" pitchFamily="2" charset="0"/>
                        </a:rPr>
                        <a:t>Sep-21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l" rtl="0" fontAlgn="ctr"/>
                      <a:r>
                        <a:rPr lang="en-GB" sz="500" b="1" i="0" u="none" strike="noStrike">
                          <a:solidFill>
                            <a:srgbClr val="FFFFFF"/>
                          </a:solidFill>
                          <a:effectLst/>
                          <a:latin typeface="Poppins Medium" panose="00000600000000000000" pitchFamily="2" charset="0"/>
                        </a:rPr>
                        <a:t>DSC Target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ctr" rtl="0" fontAlgn="ctr"/>
                      <a:r>
                        <a:rPr lang="en-GB" sz="500" b="1" i="0" u="none" strike="noStrike">
                          <a:solidFill>
                            <a:srgbClr val="FFFFFF"/>
                          </a:solidFill>
                          <a:effectLst/>
                          <a:latin typeface="Poppins Medium" panose="00000600000000000000" pitchFamily="2" charset="0"/>
                        </a:rPr>
                        <a:t>Sep-21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403728453"/>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CMS Contacts processed within SLA (95% in D+10)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 Updates To Customer Portfolio</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92.41%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92.41%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503676296"/>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PI.02</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CMS Contacts processed within SLA (80% in D+4)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 Updates To Customer Portfolio</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80.00%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90.55%</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80.00%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90.55%</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103300962"/>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PI.03</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CMS Contacts processed within SLA (98% in D+20)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 Updates To Customer Portfolio</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98.00%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95.84%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500" b="0" i="0" u="none" strike="noStrike">
                          <a:solidFill>
                            <a:srgbClr val="000000"/>
                          </a:solidFill>
                          <a:effectLst/>
                          <a:latin typeface="Poppins Medium" panose="00000600000000000000" pitchFamily="2" charset="0"/>
                        </a:rPr>
                        <a:t>98.00%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95.84%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119042005"/>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customer queries responded to within SLA/OLA</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Contacts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95.94%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95.94%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53673270"/>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PI.05</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Percentage of queries resolved RFT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Contacts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92.50%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157417749"/>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PI.06</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reports dispatched on due date against total reports expected</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Reporting (all forms)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526475255"/>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PI.07</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RFT against all reports dispatched</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Reporting (all forms)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99.00%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99.00%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99.00%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799824683"/>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PI.08</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valid CMS challenges received (PSCs)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 Updates To Customer Portfolio</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0.10%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0.10%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328339947"/>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PI.09</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Telephone Enquiry Service calls answered within SLA</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Contacts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93.50%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93.50%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524199748"/>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PI.10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Confidence in DE Team to deliver DESC obligations (via Survey of DESC Members)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Demand Estimation Obligations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75.00%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N/A</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GB" sz="500" b="0" i="0" u="none" strike="noStrike">
                          <a:solidFill>
                            <a:srgbClr val="000000"/>
                          </a:solidFill>
                          <a:effectLst/>
                          <a:latin typeface="Poppins Medium" panose="00000600000000000000" pitchFamily="2" charset="0"/>
                        </a:rPr>
                        <a:t>75.00%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N/A</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1664948318"/>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PI.11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DESC / CDSP DE obligations delivered on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Demand Estimation Obligations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000000"/>
                          </a:solidFill>
                          <a:effectLst/>
                          <a:latin typeface="Poppins Medium" panose="00000600000000000000" pitchFamily="2" charset="0"/>
                        </a:rPr>
                        <a:t>Andy Szabo / Alex Stuart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615129615"/>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PI.12</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KVI relationship survey</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Relationship Management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85.00%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64.10%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64.10%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343124446"/>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PI.13</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Plan accepted by customers &amp; upheld (Key Milestones Met as agreed by customers)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Management Of Customer Issues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828711237"/>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PI.14</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Provision of relevant issue updates to customers accepted at CoMC and no negativity on how the issue is managed.</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Management Of Customer Issues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478160442"/>
                  </a:ext>
                </a:extLst>
              </a:tr>
              <a:tr h="139339">
                <a:tc>
                  <a:txBody>
                    <a:bodyPr/>
                    <a:lstStyle/>
                    <a:p>
                      <a:pPr algn="ctr" rtl="0" fontAlgn="ctr"/>
                      <a:r>
                        <a:rPr lang="en-GB" sz="500" b="0" i="0" u="none" strike="noStrike">
                          <a:solidFill>
                            <a:srgbClr val="000000"/>
                          </a:solidFill>
                          <a:effectLst/>
                          <a:latin typeface="Poppins Medium" panose="00000600000000000000" pitchFamily="2" charset="0"/>
                        </a:rPr>
                        <a:t>PI.15</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Survey results delivered to CoMC in Month +1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Relationship Management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N/A</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N/A</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08080"/>
                    </a:solidFill>
                  </a:tcPr>
                </a:tc>
                <a:extLst>
                  <a:ext uri="{0D108BD9-81ED-4DB2-BD59-A6C34878D82A}">
                    <a16:rowId xmlns:a16="http://schemas.microsoft.com/office/drawing/2014/main" val="3773471809"/>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PI.16</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closure/termination notices issued in line with Service Lines (leave) Shipper</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811457890"/>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PI.17</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key milestones met on readiness plan (join) Non Shipper</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729507796"/>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PI.18</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key milestones met on readiness plan (join) Shipper</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916847771"/>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PI.19</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closure notices issued within 1 business day following last exit obligation being met (leave) Non Shipper</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416440452"/>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PI.20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exit criteria approved and account deactivated within D+1 of cessation notice being issued (leave) Shippers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242520508"/>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PI.21</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exit criteria approved and account deactivated within D+1 of cessation notice being issued. (leave) Non-Shippers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664999448"/>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PI.22</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readiness criteria approved by customer (join) Non Shippers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980402071"/>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PI.23</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of readiness criteria approved by customer (join) Shippers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Customer Joiners/Leavers (UK Gas Market)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Andy Szabo / Alison Jennings</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Right First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1570264574"/>
                  </a:ext>
                </a:extLst>
              </a:tr>
              <a:tr h="144767">
                <a:tc>
                  <a:txBody>
                    <a:bodyPr/>
                    <a:lstStyle/>
                    <a:p>
                      <a:pPr algn="ctr" rtl="0" fontAlgn="ctr"/>
                      <a:r>
                        <a:rPr lang="en-GB" sz="500" b="0" i="0" u="none" strike="noStrike">
                          <a:solidFill>
                            <a:srgbClr val="000000"/>
                          </a:solidFill>
                          <a:effectLst/>
                          <a:latin typeface="Poppins Medium" panose="00000600000000000000" pitchFamily="2" charset="0"/>
                        </a:rPr>
                        <a:t>PI.27</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500" b="0" i="0" u="none" strike="noStrike">
                          <a:solidFill>
                            <a:srgbClr val="000000"/>
                          </a:solidFill>
                          <a:effectLst/>
                          <a:latin typeface="Poppins Medium" panose="00000600000000000000" pitchFamily="2" charset="0"/>
                        </a:rPr>
                        <a:t>% level 1 milestones met</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Managing Change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Lee Foster / Andy Simpson / Ian Leitch</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Cycle Time</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000000"/>
                          </a:solidFill>
                          <a:effectLst/>
                          <a:latin typeface="Poppins Medium" panose="00000600000000000000" pitchFamily="2" charset="0"/>
                        </a:rPr>
                        <a:t>90.00%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en-GB" sz="500" b="0" i="0" u="none" strike="noStrike">
                          <a:solidFill>
                            <a:srgbClr val="000000"/>
                          </a:solidFill>
                          <a:effectLst/>
                          <a:latin typeface="Poppins Medium" panose="00000600000000000000" pitchFamily="2" charset="0"/>
                        </a:rPr>
                        <a:t>95.00%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500" b="0" i="0" u="none" strike="noStrike" dirty="0">
                          <a:solidFill>
                            <a:srgbClr val="FFFFFF"/>
                          </a:solidFill>
                          <a:effectLst/>
                          <a:latin typeface="Poppins Medium" panose="00000600000000000000" pitchFamily="2" charset="0"/>
                        </a:rPr>
                        <a:t>100.00%</a:t>
                      </a:r>
                    </a:p>
                  </a:txBody>
                  <a:tcPr marL="40716"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506152250"/>
                  </a:ext>
                </a:extLst>
              </a:tr>
            </a:tbl>
          </a:graphicData>
        </a:graphic>
      </p:graphicFrame>
    </p:spTree>
    <p:extLst>
      <p:ext uri="{BB962C8B-B14F-4D97-AF65-F5344CB8AC3E}">
        <p14:creationId xmlns:p14="http://schemas.microsoft.com/office/powerpoint/2010/main" val="638786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56A6C3-44C0-494E-9CAC-473D7BE3014C}"/>
              </a:ext>
            </a:extLst>
          </p:cNvPr>
          <p:cNvSpPr>
            <a:spLocks noGrp="1"/>
          </p:cNvSpPr>
          <p:nvPr>
            <p:ph type="title"/>
          </p:nvPr>
        </p:nvSpPr>
        <p:spPr/>
        <p:txBody>
          <a:bodyPr/>
          <a:lstStyle/>
          <a:p>
            <a:r>
              <a:rPr lang="en-GB" dirty="0"/>
              <a:t>DSC KPM Performance</a:t>
            </a:r>
          </a:p>
        </p:txBody>
      </p:sp>
      <p:graphicFrame>
        <p:nvGraphicFramePr>
          <p:cNvPr id="10" name="Table 9">
            <a:extLst>
              <a:ext uri="{FF2B5EF4-FFF2-40B4-BE49-F238E27FC236}">
                <a16:creationId xmlns:a16="http://schemas.microsoft.com/office/drawing/2014/main" id="{551C1D0A-0558-46BB-B729-6C0904E26D29}"/>
              </a:ext>
            </a:extLst>
          </p:cNvPr>
          <p:cNvGraphicFramePr>
            <a:graphicFrameLocks noGrp="1"/>
          </p:cNvGraphicFramePr>
          <p:nvPr>
            <p:extLst/>
          </p:nvPr>
        </p:nvGraphicFramePr>
        <p:xfrm>
          <a:off x="507495" y="1058784"/>
          <a:ext cx="8129010" cy="3673634"/>
        </p:xfrm>
        <a:graphic>
          <a:graphicData uri="http://schemas.openxmlformats.org/drawingml/2006/table">
            <a:tbl>
              <a:tblPr/>
              <a:tblGrid>
                <a:gridCol w="1134536">
                  <a:extLst>
                    <a:ext uri="{9D8B030D-6E8A-4147-A177-3AD203B41FA5}">
                      <a16:colId xmlns:a16="http://schemas.microsoft.com/office/drawing/2014/main" val="3737214852"/>
                    </a:ext>
                  </a:extLst>
                </a:gridCol>
                <a:gridCol w="1332805">
                  <a:extLst>
                    <a:ext uri="{9D8B030D-6E8A-4147-A177-3AD203B41FA5}">
                      <a16:colId xmlns:a16="http://schemas.microsoft.com/office/drawing/2014/main" val="3353902466"/>
                    </a:ext>
                  </a:extLst>
                </a:gridCol>
                <a:gridCol w="1233671">
                  <a:extLst>
                    <a:ext uri="{9D8B030D-6E8A-4147-A177-3AD203B41FA5}">
                      <a16:colId xmlns:a16="http://schemas.microsoft.com/office/drawing/2014/main" val="13166190"/>
                    </a:ext>
                  </a:extLst>
                </a:gridCol>
                <a:gridCol w="1112507">
                  <a:extLst>
                    <a:ext uri="{9D8B030D-6E8A-4147-A177-3AD203B41FA5}">
                      <a16:colId xmlns:a16="http://schemas.microsoft.com/office/drawing/2014/main" val="3234221407"/>
                    </a:ext>
                  </a:extLst>
                </a:gridCol>
                <a:gridCol w="1112507">
                  <a:extLst>
                    <a:ext uri="{9D8B030D-6E8A-4147-A177-3AD203B41FA5}">
                      <a16:colId xmlns:a16="http://schemas.microsoft.com/office/drawing/2014/main" val="1171128919"/>
                    </a:ext>
                  </a:extLst>
                </a:gridCol>
                <a:gridCol w="1112507">
                  <a:extLst>
                    <a:ext uri="{9D8B030D-6E8A-4147-A177-3AD203B41FA5}">
                      <a16:colId xmlns:a16="http://schemas.microsoft.com/office/drawing/2014/main" val="2890090055"/>
                    </a:ext>
                  </a:extLst>
                </a:gridCol>
                <a:gridCol w="1090477">
                  <a:extLst>
                    <a:ext uri="{9D8B030D-6E8A-4147-A177-3AD203B41FA5}">
                      <a16:colId xmlns:a16="http://schemas.microsoft.com/office/drawing/2014/main" val="92745727"/>
                    </a:ext>
                  </a:extLst>
                </a:gridCol>
              </a:tblGrid>
              <a:tr h="159716">
                <a:tc>
                  <a:txBody>
                    <a:bodyPr/>
                    <a:lstStyle/>
                    <a:p>
                      <a:pPr algn="l" fontAlgn="b"/>
                      <a:r>
                        <a:rPr lang="en-GB" sz="1000" b="1" i="0" u="none" strike="noStrike">
                          <a:solidFill>
                            <a:srgbClr val="000000"/>
                          </a:solidFill>
                          <a:effectLst/>
                          <a:latin typeface="Calibri" panose="020F0502020204030204" pitchFamily="34" charset="0"/>
                        </a:rPr>
                        <a:t>Cycle Time Delivery</a:t>
                      </a:r>
                    </a:p>
                  </a:txBody>
                  <a:tcPr marL="5507" marR="5507" marT="5507"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extLst>
                  <a:ext uri="{0D108BD9-81ED-4DB2-BD59-A6C34878D82A}">
                    <a16:rowId xmlns:a16="http://schemas.microsoft.com/office/drawing/2014/main" val="1783515812"/>
                  </a:ext>
                </a:extLst>
              </a:tr>
              <a:tr h="159716">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0226588"/>
                  </a:ext>
                </a:extLst>
              </a:tr>
              <a:tr h="396537">
                <a:tc>
                  <a:txBody>
                    <a:bodyPr/>
                    <a:lstStyle/>
                    <a:p>
                      <a:pPr algn="ctr" fontAlgn="ctr"/>
                      <a:r>
                        <a:rPr lang="en-GB" sz="1200" b="1" i="0" u="none" strike="noStrike">
                          <a:solidFill>
                            <a:srgbClr val="FFFFFF"/>
                          </a:solidFill>
                          <a:effectLst/>
                          <a:latin typeface="Arial" panose="020B0604020202020204" pitchFamily="34" charset="0"/>
                        </a:rPr>
                        <a:t>Journey / Process</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200" b="1" i="0" u="none" strike="noStrike">
                          <a:solidFill>
                            <a:srgbClr val="FFFFFF"/>
                          </a:solidFill>
                          <a:effectLst/>
                          <a:latin typeface="Arial" panose="020B0604020202020204" pitchFamily="34" charset="0"/>
                        </a:rPr>
                        <a:t>Frequency</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200" b="1" i="0" u="none" strike="noStrike">
                          <a:solidFill>
                            <a:srgbClr val="FFFFFF"/>
                          </a:solidFill>
                          <a:effectLst/>
                          <a:latin typeface="Arial" panose="020B0604020202020204" pitchFamily="34" charset="0"/>
                        </a:rPr>
                        <a:t>Measure Detail</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200" b="1" i="0" u="none" strike="noStrike">
                          <a:solidFill>
                            <a:srgbClr val="FFFFFF"/>
                          </a:solidFill>
                          <a:effectLst/>
                          <a:latin typeface="Arial" panose="020B0604020202020204" pitchFamily="34" charset="0"/>
                        </a:rPr>
                        <a:t>Target Description</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400" b="1" i="0" u="none" strike="noStrike" dirty="0">
                          <a:solidFill>
                            <a:srgbClr val="FFFFFF"/>
                          </a:solidFill>
                          <a:effectLst/>
                          <a:latin typeface="Arial" panose="020B0604020202020204" pitchFamily="34" charset="0"/>
                        </a:rPr>
                        <a:t>Jul-21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400" b="1" i="0" u="none" strike="noStrike">
                          <a:solidFill>
                            <a:srgbClr val="FFFFFF"/>
                          </a:solidFill>
                          <a:effectLst/>
                          <a:latin typeface="Arial" panose="020B0604020202020204" pitchFamily="34" charset="0"/>
                        </a:rPr>
                        <a:t>Aug-21</a:t>
                      </a:r>
                      <a:endParaRPr lang="en-GB" sz="1400" b="1" i="0" u="none" strike="noStrike" dirty="0">
                        <a:solidFill>
                          <a:srgbClr val="FFFFFF"/>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400" b="1" i="0" u="none" strike="noStrike" dirty="0">
                          <a:solidFill>
                            <a:srgbClr val="FFFFFF"/>
                          </a:solidFill>
                          <a:effectLst/>
                          <a:latin typeface="Arial" panose="020B0604020202020204" pitchFamily="34" charset="0"/>
                        </a:rPr>
                        <a:t>Sep-21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extLst>
                  <a:ext uri="{0D108BD9-81ED-4DB2-BD59-A6C34878D82A}">
                    <a16:rowId xmlns:a16="http://schemas.microsoft.com/office/drawing/2014/main" val="3413909765"/>
                  </a:ext>
                </a:extLst>
              </a:tr>
              <a:tr h="462707">
                <a:tc>
                  <a:txBody>
                    <a:bodyPr/>
                    <a:lstStyle/>
                    <a:p>
                      <a:pPr algn="ctr" fontAlgn="ctr"/>
                      <a:r>
                        <a:rPr lang="en-US" sz="1000" b="0" i="0" u="none" strike="noStrike">
                          <a:solidFill>
                            <a:srgbClr val="000000"/>
                          </a:solidFill>
                          <a:effectLst/>
                          <a:latin typeface="Arial" panose="020B0604020202020204" pitchFamily="34" charset="0"/>
                        </a:rPr>
                        <a:t>Energy Balancing (Credit Risk Management)</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Monthly</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0" i="0" u="none" strike="noStrike">
                          <a:solidFill>
                            <a:srgbClr val="000000"/>
                          </a:solidFill>
                          <a:effectLst/>
                          <a:latin typeface="Arial" panose="020B0604020202020204" pitchFamily="34" charset="0"/>
                        </a:rPr>
                        <a:t>% of revenue collected by due date</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dirty="0">
                          <a:solidFill>
                            <a:srgbClr val="000000"/>
                          </a:solidFill>
                          <a:effectLst/>
                          <a:latin typeface="Arial" panose="020B0604020202020204" pitchFamily="34" charset="0"/>
                        </a:rPr>
                        <a:t>98%</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000000"/>
                          </a:solidFill>
                          <a:effectLst/>
                          <a:latin typeface="Arial" panose="020B0604020202020204" pitchFamily="34" charset="0"/>
                        </a:rPr>
                        <a:t>98.77%</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GB" sz="1100" b="0" i="0" u="none" strike="noStrike">
                          <a:solidFill>
                            <a:srgbClr val="000000"/>
                          </a:solidFill>
                          <a:effectLst/>
                          <a:latin typeface="Arial" panose="020B0604020202020204" pitchFamily="34" charset="0"/>
                        </a:rPr>
                        <a:t>98.81%</a:t>
                      </a:r>
                      <a:endParaRPr lang="en-GB" sz="1100" b="0" i="0" u="none" strike="noStrike" dirty="0">
                        <a:solidFill>
                          <a:srgbClr val="000000"/>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GB" sz="1100" b="0" i="0" u="none" strike="noStrike" dirty="0">
                          <a:solidFill>
                            <a:srgbClr val="000000"/>
                          </a:solidFill>
                          <a:effectLst/>
                          <a:latin typeface="Arial" panose="020B0604020202020204" pitchFamily="34" charset="0"/>
                        </a:rPr>
                        <a:t>98.82%</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151813592"/>
                  </a:ext>
                </a:extLst>
              </a:tr>
              <a:tr h="462707">
                <a:tc>
                  <a:txBody>
                    <a:bodyPr/>
                    <a:lstStyle/>
                    <a:p>
                      <a:pPr algn="ctr" fontAlgn="ctr"/>
                      <a:r>
                        <a:rPr lang="en-US" sz="1000" b="0" i="0" u="none" strike="noStrike">
                          <a:solidFill>
                            <a:srgbClr val="000000"/>
                          </a:solidFill>
                          <a:effectLst/>
                          <a:latin typeface="Arial" panose="020B0604020202020204" pitchFamily="34" charset="0"/>
                        </a:rPr>
                        <a:t>Energy Balancing (Credit Risk Management)</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Monthly</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0" i="0" u="none" strike="noStrike">
                          <a:solidFill>
                            <a:srgbClr val="000000"/>
                          </a:solidFill>
                          <a:effectLst/>
                          <a:latin typeface="Arial" panose="020B0604020202020204" pitchFamily="34" charset="0"/>
                        </a:rPr>
                        <a:t>% of revenue collected by due date (+2 days)</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000000"/>
                          </a:solidFill>
                          <a:effectLst/>
                          <a:latin typeface="Arial" panose="020B0604020202020204" pitchFamily="34" charset="0"/>
                        </a:rPr>
                        <a:t>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GB" sz="1100" b="0" i="0" u="none" strike="noStrike" dirty="0">
                          <a:solidFill>
                            <a:srgbClr val="000000"/>
                          </a:solidFill>
                          <a:effectLst/>
                          <a:latin typeface="Arial" panose="020B0604020202020204" pitchFamily="34" charset="0"/>
                        </a:rPr>
                        <a:t>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GB" sz="1100" b="0" i="0" u="none" strike="noStrike" dirty="0">
                          <a:solidFill>
                            <a:srgbClr val="000000"/>
                          </a:solidFill>
                          <a:effectLst/>
                          <a:latin typeface="Arial" panose="020B0604020202020204" pitchFamily="34" charset="0"/>
                        </a:rPr>
                        <a:t>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3853782172"/>
                  </a:ext>
                </a:extLst>
              </a:tr>
              <a:tr h="159716">
                <a:tc>
                  <a:txBody>
                    <a:bodyPr/>
                    <a:lstStyle/>
                    <a:p>
                      <a:pPr algn="ctr" fontAlgn="ctr"/>
                      <a:r>
                        <a:rPr lang="en-GB" sz="1000" b="0" i="0" u="none" strike="noStrike">
                          <a:solidFill>
                            <a:srgbClr val="000000"/>
                          </a:solidFill>
                          <a:effectLst/>
                          <a:latin typeface="Arial" panose="020B0604020202020204" pitchFamily="34" charset="0"/>
                        </a:rPr>
                        <a:t> </a:t>
                      </a: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 </a:t>
                      </a: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ctr"/>
                      <a:r>
                        <a:rPr lang="en-GB" sz="1000" b="0" i="0" u="none" strike="noStrike">
                          <a:solidFill>
                            <a:srgbClr val="000000"/>
                          </a:solidFill>
                          <a:effectLst/>
                          <a:latin typeface="Arial" panose="020B0604020202020204" pitchFamily="34" charset="0"/>
                        </a:rPr>
                        <a:t> </a:t>
                      </a: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endParaRPr lang="en-GB" sz="1000" b="0" i="0" u="none" strike="noStrike">
                        <a:solidFill>
                          <a:srgbClr val="000000"/>
                        </a:solidFill>
                        <a:effectLst/>
                        <a:latin typeface="Arial" panose="020B0604020202020204" pitchFamily="34" charset="0"/>
                      </a:endParaRP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000" b="0" i="0" u="none" strike="noStrike" dirty="0">
                        <a:solidFill>
                          <a:srgbClr val="000000"/>
                        </a:solidFill>
                        <a:effectLst/>
                        <a:latin typeface="Arial" panose="020B0604020202020204" pitchFamily="34" charset="0"/>
                      </a:endParaRP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GB" sz="1000" b="0" i="0" u="none" strike="noStrike">
                        <a:solidFill>
                          <a:srgbClr val="000000"/>
                        </a:solidFill>
                        <a:effectLst/>
                        <a:latin typeface="Arial" panose="020B0604020202020204" pitchFamily="34" charset="0"/>
                      </a:endParaRP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GB" sz="1000" b="0" i="0" u="none" strike="noStrike">
                          <a:solidFill>
                            <a:srgbClr val="FF0000"/>
                          </a:solidFill>
                          <a:effectLst/>
                          <a:latin typeface="Arial" panose="020B0604020202020204" pitchFamily="34" charset="0"/>
                        </a:rPr>
                        <a:t> </a:t>
                      </a:r>
                      <a:endParaRPr lang="en-GB" sz="1000" b="0" i="0" u="none" strike="noStrike" dirty="0">
                        <a:solidFill>
                          <a:srgbClr val="FF0000"/>
                        </a:solidFill>
                        <a:effectLst/>
                        <a:latin typeface="Arial" panose="020B0604020202020204" pitchFamily="34" charset="0"/>
                      </a:endParaRPr>
                    </a:p>
                  </a:txBody>
                  <a:tcPr marL="5507" marR="5507" marT="5507" marB="0" anchor="ctr">
                    <a:lnL>
                      <a:noFill/>
                    </a:lnL>
                    <a:lnR>
                      <a:noFill/>
                    </a:lnR>
                    <a:lnT w="635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2344789299"/>
                  </a:ext>
                </a:extLst>
              </a:tr>
              <a:tr h="159716">
                <a:tc gridSpan="2">
                  <a:txBody>
                    <a:bodyPr/>
                    <a:lstStyle/>
                    <a:p>
                      <a:pPr algn="l" fontAlgn="b"/>
                      <a:r>
                        <a:rPr lang="en-GB" sz="1000" b="1" i="0" u="none" strike="noStrike">
                          <a:solidFill>
                            <a:srgbClr val="000000"/>
                          </a:solidFill>
                          <a:effectLst/>
                          <a:latin typeface="Calibri" panose="020F0502020204030204" pitchFamily="34" charset="0"/>
                        </a:rPr>
                        <a:t> Right First Time/Quality</a:t>
                      </a:r>
                    </a:p>
                  </a:txBody>
                  <a:tcPr marL="5507" marR="5507" marT="5507" marB="0" anchor="b">
                    <a:lnL>
                      <a:noFill/>
                    </a:lnL>
                    <a:lnR>
                      <a:noFill/>
                    </a:lnR>
                    <a:lnT>
                      <a:noFill/>
                    </a:lnT>
                    <a:lnB>
                      <a:noFill/>
                    </a:lnB>
                  </a:tcPr>
                </a:tc>
                <a:tc hMerge="1">
                  <a:txBody>
                    <a:bodyPr/>
                    <a:lstStyle/>
                    <a:p>
                      <a:endParaRPr lang="en-GB"/>
                    </a:p>
                  </a:txBody>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a:noFill/>
                    </a:lnB>
                  </a:tcPr>
                </a:tc>
                <a:tc>
                  <a:txBody>
                    <a:bodyPr/>
                    <a:lstStyle/>
                    <a:p>
                      <a:pPr algn="ctr" fontAlgn="ctr"/>
                      <a:endParaRPr lang="en-GB" sz="1000" b="0" i="0" u="none" strike="noStrike">
                        <a:solidFill>
                          <a:srgbClr val="000000"/>
                        </a:solidFill>
                        <a:effectLst/>
                        <a:latin typeface="Arial" panose="020B0604020202020204" pitchFamily="34" charset="0"/>
                      </a:endParaRPr>
                    </a:p>
                  </a:txBody>
                  <a:tcPr marL="5507" marR="5507" marT="5507" marB="0" anchor="ctr">
                    <a:lnL>
                      <a:noFill/>
                    </a:lnL>
                    <a:lnR>
                      <a:noFill/>
                    </a:lnR>
                    <a:lnT>
                      <a:noFill/>
                    </a:lnT>
                    <a:lnB>
                      <a:noFill/>
                    </a:lnB>
                  </a:tcPr>
                </a:tc>
                <a:tc>
                  <a:txBody>
                    <a:bodyPr/>
                    <a:lstStyle/>
                    <a:p>
                      <a:pPr algn="ctr" fontAlgn="ctr"/>
                      <a:endParaRPr lang="en-GB" sz="1000" b="0" i="0" u="none" strike="noStrike" dirty="0">
                        <a:solidFill>
                          <a:srgbClr val="000000"/>
                        </a:solidFill>
                        <a:effectLst/>
                        <a:latin typeface="Arial" panose="020B0604020202020204" pitchFamily="34" charset="0"/>
                      </a:endParaRPr>
                    </a:p>
                  </a:txBody>
                  <a:tcPr marL="5507" marR="5507" marT="5507" marB="0" anchor="ctr">
                    <a:lnL>
                      <a:noFill/>
                    </a:lnL>
                    <a:lnR>
                      <a:noFill/>
                    </a:lnR>
                    <a:lnT>
                      <a:noFill/>
                    </a:lnT>
                    <a:lnB>
                      <a:noFill/>
                    </a:lnB>
                  </a:tcPr>
                </a:tc>
                <a:tc>
                  <a:txBody>
                    <a:bodyPr/>
                    <a:lstStyle/>
                    <a:p>
                      <a:pPr algn="ctr" fontAlgn="ctr"/>
                      <a:endParaRPr lang="en-GB" sz="1000" b="0" i="0" u="none" strike="noStrike" dirty="0">
                        <a:solidFill>
                          <a:srgbClr val="000000"/>
                        </a:solidFill>
                        <a:effectLst/>
                        <a:latin typeface="Arial" panose="020B0604020202020204" pitchFamily="34" charset="0"/>
                      </a:endParaRPr>
                    </a:p>
                  </a:txBody>
                  <a:tcPr marL="5507" marR="5507" marT="5507" marB="0" anchor="ctr">
                    <a:lnL>
                      <a:noFill/>
                    </a:lnL>
                    <a:lnR>
                      <a:noFill/>
                    </a:lnR>
                    <a:lnT>
                      <a:noFill/>
                    </a:lnT>
                    <a:lnB>
                      <a:noFill/>
                    </a:lnB>
                  </a:tcPr>
                </a:tc>
                <a:tc>
                  <a:txBody>
                    <a:bodyPr/>
                    <a:lstStyle/>
                    <a:p>
                      <a:pPr algn="ctr" fontAlgn="ctr"/>
                      <a:r>
                        <a:rPr lang="en-GB" sz="1000" b="0" i="0" u="none" strike="noStrike">
                          <a:solidFill>
                            <a:srgbClr val="FF0000"/>
                          </a:solidFill>
                          <a:effectLst/>
                          <a:latin typeface="Arial" panose="020B0604020202020204" pitchFamily="34" charset="0"/>
                        </a:rPr>
                        <a:t> </a:t>
                      </a:r>
                      <a:endParaRPr lang="en-GB" sz="1000" b="0" i="0" u="none" strike="noStrike" dirty="0">
                        <a:solidFill>
                          <a:srgbClr val="FF0000"/>
                        </a:solidFill>
                        <a:effectLst/>
                        <a:latin typeface="Arial" panose="020B0604020202020204" pitchFamily="34" charset="0"/>
                      </a:endParaRPr>
                    </a:p>
                  </a:txBody>
                  <a:tcPr marL="5507" marR="5507" marT="5507" marB="0" anchor="ctr">
                    <a:lnL>
                      <a:noFill/>
                    </a:lnL>
                    <a:lnR>
                      <a:noFill/>
                    </a:lnR>
                    <a:lnT>
                      <a:noFill/>
                    </a:lnT>
                    <a:lnB>
                      <a:noFill/>
                    </a:lnB>
                    <a:solidFill>
                      <a:srgbClr val="FFFFFF"/>
                    </a:solidFill>
                  </a:tcPr>
                </a:tc>
                <a:extLst>
                  <a:ext uri="{0D108BD9-81ED-4DB2-BD59-A6C34878D82A}">
                    <a16:rowId xmlns:a16="http://schemas.microsoft.com/office/drawing/2014/main" val="4087373512"/>
                  </a:ext>
                </a:extLst>
              </a:tr>
              <a:tr h="159716">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dirty="0">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dirty="0">
                        <a:solidFill>
                          <a:srgbClr val="000000"/>
                        </a:solidFill>
                        <a:effectLst/>
                        <a:latin typeface="Calibri" panose="020F0502020204030204" pitchFamily="34" charset="0"/>
                      </a:endParaRPr>
                    </a:p>
                  </a:txBody>
                  <a:tcPr marL="5507" marR="5507" marT="5507"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01479186"/>
                  </a:ext>
                </a:extLst>
              </a:tr>
              <a:tr h="782059">
                <a:tc>
                  <a:txBody>
                    <a:bodyPr/>
                    <a:lstStyle/>
                    <a:p>
                      <a:pPr algn="ctr" fontAlgn="ctr"/>
                      <a:r>
                        <a:rPr lang="en-GB" sz="1200" b="1" i="0" u="none" strike="noStrike">
                          <a:solidFill>
                            <a:srgbClr val="FFFFFF"/>
                          </a:solidFill>
                          <a:effectLst/>
                          <a:latin typeface="Arial" panose="020B0604020202020204" pitchFamily="34" charset="0"/>
                        </a:rPr>
                        <a:t>Journey / Process</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200" b="1" i="0" u="none" strike="noStrike">
                          <a:solidFill>
                            <a:srgbClr val="FFFFFF"/>
                          </a:solidFill>
                          <a:effectLst/>
                          <a:latin typeface="Arial" panose="020B0604020202020204" pitchFamily="34" charset="0"/>
                        </a:rPr>
                        <a:t>Frequency</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200" b="1" i="0" u="none" strike="noStrike">
                          <a:solidFill>
                            <a:srgbClr val="FFFFFF"/>
                          </a:solidFill>
                          <a:effectLst/>
                          <a:latin typeface="Arial" panose="020B0604020202020204" pitchFamily="34" charset="0"/>
                        </a:rPr>
                        <a:t>Measure Detail</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200" b="1" i="0" u="none" strike="noStrike">
                          <a:solidFill>
                            <a:srgbClr val="FFFFFF"/>
                          </a:solidFill>
                          <a:effectLst/>
                          <a:latin typeface="Arial" panose="020B0604020202020204" pitchFamily="34" charset="0"/>
                        </a:rPr>
                        <a:t>Target Description</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400" b="1" i="0" u="none" strike="noStrike" dirty="0">
                          <a:solidFill>
                            <a:srgbClr val="FFFFFF"/>
                          </a:solidFill>
                          <a:effectLst/>
                          <a:latin typeface="Arial" panose="020B0604020202020204" pitchFamily="34" charset="0"/>
                        </a:rPr>
                        <a:t>Jul-21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400" b="1" i="0" u="none" strike="noStrike">
                          <a:solidFill>
                            <a:srgbClr val="FFFFFF"/>
                          </a:solidFill>
                          <a:effectLst/>
                          <a:latin typeface="Arial" panose="020B0604020202020204" pitchFamily="34" charset="0"/>
                        </a:rPr>
                        <a:t>Aug-21</a:t>
                      </a:r>
                      <a:endParaRPr lang="en-GB" sz="1400" b="1" i="0" u="none" strike="noStrike" dirty="0">
                        <a:solidFill>
                          <a:srgbClr val="FFFFFF"/>
                        </a:solidFill>
                        <a:effectLst/>
                        <a:latin typeface="Arial" panose="020B0604020202020204" pitchFamily="34" charset="0"/>
                      </a:endParaRP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tc>
                  <a:txBody>
                    <a:bodyPr/>
                    <a:lstStyle/>
                    <a:p>
                      <a:pPr algn="ctr" fontAlgn="ctr"/>
                      <a:r>
                        <a:rPr lang="en-GB" sz="1400" b="1" i="0" u="none" strike="noStrike" dirty="0">
                          <a:solidFill>
                            <a:srgbClr val="FFFFFF"/>
                          </a:solidFill>
                          <a:effectLst/>
                          <a:latin typeface="Arial" panose="020B0604020202020204" pitchFamily="34" charset="0"/>
                        </a:rPr>
                        <a:t>Sep-21</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3366"/>
                    </a:solidFill>
                  </a:tcPr>
                </a:tc>
                <a:extLst>
                  <a:ext uri="{0D108BD9-81ED-4DB2-BD59-A6C34878D82A}">
                    <a16:rowId xmlns:a16="http://schemas.microsoft.com/office/drawing/2014/main" val="1540293597"/>
                  </a:ext>
                </a:extLst>
              </a:tr>
              <a:tr h="771044">
                <a:tc>
                  <a:txBody>
                    <a:bodyPr/>
                    <a:lstStyle/>
                    <a:p>
                      <a:pPr algn="ctr" fontAlgn="ctr"/>
                      <a:r>
                        <a:rPr lang="en-US" sz="1000" b="0" i="0" u="none" strike="noStrike">
                          <a:solidFill>
                            <a:srgbClr val="000000"/>
                          </a:solidFill>
                          <a:effectLst/>
                          <a:latin typeface="Arial" panose="020B0604020202020204" pitchFamily="34" charset="0"/>
                        </a:rPr>
                        <a:t>Energy Balancing (Credit Risk Management)</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000" b="0" i="0" u="none" strike="noStrike">
                          <a:solidFill>
                            <a:srgbClr val="000000"/>
                          </a:solidFill>
                          <a:effectLst/>
                          <a:latin typeface="Arial" panose="020B0604020202020204" pitchFamily="34" charset="0"/>
                        </a:rPr>
                        <a:t>Monthly</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000" b="0" i="0" u="none" strike="noStrike" dirty="0">
                          <a:solidFill>
                            <a:srgbClr val="000000"/>
                          </a:solidFill>
                          <a:effectLst/>
                          <a:latin typeface="Arial" panose="020B0604020202020204" pitchFamily="34" charset="0"/>
                        </a:rPr>
                        <a:t>Energy Balancing Credit Rules adhered to, to ensure adequate security in place</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Arial" panose="020B0604020202020204" pitchFamily="34" charset="0"/>
                        </a:rPr>
                        <a:t>100%</a:t>
                      </a:r>
                    </a:p>
                  </a:txBody>
                  <a:tcPr marL="5507" marR="5507" marT="550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dirty="0">
                          <a:solidFill>
                            <a:srgbClr val="000000"/>
                          </a:solidFill>
                          <a:effectLst/>
                          <a:latin typeface="Arial" panose="020B0604020202020204" pitchFamily="34" charset="0"/>
                        </a:rPr>
                        <a:t>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GB" sz="1100" b="0" i="0" u="none" strike="noStrike" dirty="0">
                          <a:solidFill>
                            <a:srgbClr val="000000"/>
                          </a:solidFill>
                          <a:effectLst/>
                          <a:latin typeface="Arial" panose="020B0604020202020204" pitchFamily="34" charset="0"/>
                        </a:rPr>
                        <a:t>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n-GB" sz="1100" b="0" i="0" u="none" strike="noStrike" dirty="0">
                          <a:solidFill>
                            <a:srgbClr val="000000"/>
                          </a:solidFill>
                          <a:effectLst/>
                          <a:latin typeface="Arial" panose="020B0604020202020204" pitchFamily="34" charset="0"/>
                        </a:rPr>
                        <a:t>100%</a:t>
                      </a:r>
                    </a:p>
                  </a:txBody>
                  <a:tcPr marL="6350" marR="6350" marT="635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390389257"/>
                  </a:ext>
                </a:extLst>
              </a:tr>
            </a:tbl>
          </a:graphicData>
        </a:graphic>
      </p:graphicFrame>
    </p:spTree>
    <p:extLst>
      <p:ext uri="{BB962C8B-B14F-4D97-AF65-F5344CB8AC3E}">
        <p14:creationId xmlns:p14="http://schemas.microsoft.com/office/powerpoint/2010/main" val="287438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517194"/>
            <a:ext cx="7772400" cy="1102519"/>
          </a:xfrm>
        </p:spPr>
        <p:txBody>
          <a:bodyPr/>
          <a:lstStyle/>
          <a:p>
            <a:r>
              <a:rPr lang="en-GB" dirty="0">
                <a:latin typeface="Poppins Medium" panose="00000600000000000000" pitchFamily="2" charset="0"/>
                <a:cs typeface="Poppins Medium" panose="00000600000000000000" pitchFamily="2" charset="0"/>
              </a:rPr>
              <a:t>September 2021 Failure Summary</a:t>
            </a:r>
          </a:p>
        </p:txBody>
      </p:sp>
    </p:spTree>
    <p:extLst>
      <p:ext uri="{BB962C8B-B14F-4D97-AF65-F5344CB8AC3E}">
        <p14:creationId xmlns:p14="http://schemas.microsoft.com/office/powerpoint/2010/main" val="4191075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5">
            <a:extLst>
              <a:ext uri="{FF2B5EF4-FFF2-40B4-BE49-F238E27FC236}">
                <a16:creationId xmlns:a16="http://schemas.microsoft.com/office/drawing/2014/main" id="{493F4016-9434-434C-A112-EE439FCFC46C}"/>
              </a:ext>
            </a:extLst>
          </p:cNvPr>
          <p:cNvSpPr txBox="1">
            <a:spLocks/>
          </p:cNvSpPr>
          <p:nvPr/>
        </p:nvSpPr>
        <p:spPr>
          <a:xfrm>
            <a:off x="5638" y="260493"/>
            <a:ext cx="9132724" cy="399617"/>
          </a:xfrm>
          <a:prstGeom prst="rect">
            <a:avLst/>
          </a:prstGeom>
        </p:spPr>
        <p:txBody>
          <a:bodyPr wrap="square" lIns="91327" tIns="45664" rIns="91327" bIns="45664" anchor="t">
            <a:spAutoFit/>
          </a:bodyPr>
          <a:lstStyle>
            <a:defPPr>
              <a:defRPr lang="en-US"/>
            </a:defPPr>
            <a:lvl1pPr algn="ctr">
              <a:defRPr kumimoji="0" sz="2000" b="1" i="0" u="none" strike="noStrike" cap="none" spc="0" normalizeH="0" baseline="0">
                <a:ln>
                  <a:noFill/>
                </a:ln>
                <a:solidFill>
                  <a:srgbClr val="0070C0"/>
                </a:solidFill>
                <a:effectLst/>
                <a:uLnTx/>
                <a:uFillTx/>
                <a:latin typeface="+mj-lt"/>
                <a:ea typeface="+mj-ea"/>
                <a:cs typeface="Poppins medium" panose="020B0604020202020204" charset="0"/>
              </a:defRPr>
            </a:lvl1pPr>
            <a:lvl2pPr marL="742950" indent="-285750">
              <a:spcBef>
                <a:spcPct val="20000"/>
              </a:spcBef>
              <a:buFont typeface="Arial" panose="020B0604020202020204" pitchFamily="34" charset="0"/>
              <a:buChar char="–"/>
              <a:defRPr sz="2400">
                <a:latin typeface="Arial" panose="020B0604020202020204" pitchFamily="34" charset="0"/>
                <a:cs typeface="Arial" panose="020B0604020202020204" pitchFamily="34" charset="0"/>
              </a:defRPr>
            </a:lvl2pPr>
            <a:lvl3pPr marL="1143000" indent="-228600">
              <a:spcBef>
                <a:spcPct val="20000"/>
              </a:spcBef>
              <a:buFont typeface="Arial" panose="020B0604020202020204" pitchFamily="34" charset="0"/>
              <a:buChar char="•"/>
              <a:defRPr sz="2200">
                <a:latin typeface="Arial" panose="020B0604020202020204" pitchFamily="34" charset="0"/>
                <a:cs typeface="Arial" panose="020B0604020202020204" pitchFamily="34" charset="0"/>
              </a:defRPr>
            </a:lvl3pPr>
            <a:lvl4pPr marL="1600200" indent="-228600">
              <a:spcBef>
                <a:spcPct val="20000"/>
              </a:spcBef>
              <a:buFont typeface="Arial" panose="020B0604020202020204" pitchFamily="34" charset="0"/>
              <a:buChar char="–"/>
              <a:defRPr sz="2000">
                <a:latin typeface="Arial" panose="020B0604020202020204" pitchFamily="34" charset="0"/>
                <a:cs typeface="Arial" panose="020B0604020202020204" pitchFamily="34" charset="0"/>
              </a:defRPr>
            </a:lvl4pPr>
            <a:lvl5pPr marL="2057400" indent="-228600">
              <a:spcBef>
                <a:spcPct val="20000"/>
              </a:spcBef>
              <a:buFont typeface="Arial" panose="020B0604020202020204" pitchFamily="34" charset="0"/>
              <a:buChar char="»"/>
              <a:defRPr sz="2000">
                <a:latin typeface="Arial" panose="020B0604020202020204" pitchFamily="34" charset="0"/>
                <a:cs typeface="Arial" panose="020B0604020202020204" pitchFamily="34" charset="0"/>
              </a:defRPr>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r>
              <a:rPr lang="en-GB" sz="1998" dirty="0">
                <a:latin typeface="Poppins Medium" panose="00000600000000000000" pitchFamily="2" charset="0"/>
                <a:cs typeface="Poppins Medium" panose="00000600000000000000" pitchFamily="2" charset="0"/>
              </a:rPr>
              <a:t>Failed </a:t>
            </a:r>
            <a:r>
              <a:rPr lang="en-GB" sz="1998" u="sng" dirty="0">
                <a:latin typeface="Poppins Medium" panose="00000600000000000000" pitchFamily="2" charset="0"/>
                <a:cs typeface="Poppins Medium" panose="00000600000000000000" pitchFamily="2" charset="0"/>
              </a:rPr>
              <a:t>DSC+</a:t>
            </a:r>
            <a:r>
              <a:rPr lang="en-GB" sz="1998" dirty="0">
                <a:latin typeface="Poppins Medium" panose="00000600000000000000" pitchFamily="2" charset="0"/>
                <a:cs typeface="Poppins Medium" panose="00000600000000000000" pitchFamily="2" charset="0"/>
              </a:rPr>
              <a:t> KPM/PI Summary For September 2021</a:t>
            </a:r>
          </a:p>
        </p:txBody>
      </p:sp>
      <p:graphicFrame>
        <p:nvGraphicFramePr>
          <p:cNvPr id="4" name="Table 3">
            <a:extLst>
              <a:ext uri="{FF2B5EF4-FFF2-40B4-BE49-F238E27FC236}">
                <a16:creationId xmlns:a16="http://schemas.microsoft.com/office/drawing/2014/main" id="{D86BF2B9-A242-4140-A938-0E5D0AE1A11D}"/>
              </a:ext>
            </a:extLst>
          </p:cNvPr>
          <p:cNvGraphicFramePr>
            <a:graphicFrameLocks noGrp="1"/>
          </p:cNvGraphicFramePr>
          <p:nvPr>
            <p:extLst>
              <p:ext uri="{D42A27DB-BD31-4B8C-83A1-F6EECF244321}">
                <p14:modId xmlns:p14="http://schemas.microsoft.com/office/powerpoint/2010/main" val="234242008"/>
              </p:ext>
            </p:extLst>
          </p:nvPr>
        </p:nvGraphicFramePr>
        <p:xfrm>
          <a:off x="169768" y="924589"/>
          <a:ext cx="8773573" cy="3902896"/>
        </p:xfrm>
        <a:graphic>
          <a:graphicData uri="http://schemas.openxmlformats.org/drawingml/2006/table">
            <a:tbl>
              <a:tblPr/>
              <a:tblGrid>
                <a:gridCol w="357779">
                  <a:extLst>
                    <a:ext uri="{9D8B030D-6E8A-4147-A177-3AD203B41FA5}">
                      <a16:colId xmlns:a16="http://schemas.microsoft.com/office/drawing/2014/main" val="1011566167"/>
                    </a:ext>
                  </a:extLst>
                </a:gridCol>
                <a:gridCol w="2394982">
                  <a:extLst>
                    <a:ext uri="{9D8B030D-6E8A-4147-A177-3AD203B41FA5}">
                      <a16:colId xmlns:a16="http://schemas.microsoft.com/office/drawing/2014/main" val="1200304032"/>
                    </a:ext>
                  </a:extLst>
                </a:gridCol>
                <a:gridCol w="1569041">
                  <a:extLst>
                    <a:ext uri="{9D8B030D-6E8A-4147-A177-3AD203B41FA5}">
                      <a16:colId xmlns:a16="http://schemas.microsoft.com/office/drawing/2014/main" val="2275542869"/>
                    </a:ext>
                  </a:extLst>
                </a:gridCol>
                <a:gridCol w="1513479">
                  <a:extLst>
                    <a:ext uri="{9D8B030D-6E8A-4147-A177-3AD203B41FA5}">
                      <a16:colId xmlns:a16="http://schemas.microsoft.com/office/drawing/2014/main" val="4227684188"/>
                    </a:ext>
                  </a:extLst>
                </a:gridCol>
                <a:gridCol w="638767">
                  <a:extLst>
                    <a:ext uri="{9D8B030D-6E8A-4147-A177-3AD203B41FA5}">
                      <a16:colId xmlns:a16="http://schemas.microsoft.com/office/drawing/2014/main" val="2892979406"/>
                    </a:ext>
                  </a:extLst>
                </a:gridCol>
                <a:gridCol w="454818">
                  <a:extLst>
                    <a:ext uri="{9D8B030D-6E8A-4147-A177-3AD203B41FA5}">
                      <a16:colId xmlns:a16="http://schemas.microsoft.com/office/drawing/2014/main" val="982909773"/>
                    </a:ext>
                  </a:extLst>
                </a:gridCol>
                <a:gridCol w="316504">
                  <a:extLst>
                    <a:ext uri="{9D8B030D-6E8A-4147-A177-3AD203B41FA5}">
                      <a16:colId xmlns:a16="http://schemas.microsoft.com/office/drawing/2014/main" val="3206558859"/>
                    </a:ext>
                  </a:extLst>
                </a:gridCol>
                <a:gridCol w="1528203">
                  <a:extLst>
                    <a:ext uri="{9D8B030D-6E8A-4147-A177-3AD203B41FA5}">
                      <a16:colId xmlns:a16="http://schemas.microsoft.com/office/drawing/2014/main" val="1505405101"/>
                    </a:ext>
                  </a:extLst>
                </a:gridCol>
              </a:tblGrid>
              <a:tr h="399593">
                <a:tc>
                  <a:txBody>
                    <a:bodyPr/>
                    <a:lstStyle/>
                    <a:p>
                      <a:pPr algn="ctr" rtl="0" fontAlgn="ctr"/>
                      <a:r>
                        <a:rPr lang="en-GB" sz="600" b="1" i="0" u="none" strike="noStrike" dirty="0">
                          <a:solidFill>
                            <a:srgbClr val="FFFFFF"/>
                          </a:solidFill>
                          <a:effectLst/>
                          <a:latin typeface="+mn-lt"/>
                        </a:rPr>
                        <a:t>KPM / PI</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002060"/>
                    </a:solidFill>
                  </a:tcPr>
                </a:tc>
                <a:tc>
                  <a:txBody>
                    <a:bodyPr/>
                    <a:lstStyle/>
                    <a:p>
                      <a:pPr algn="ctr" rtl="0" fontAlgn="ctr"/>
                      <a:r>
                        <a:rPr lang="en-GB" sz="600" b="1" i="0" u="none" strike="noStrike" dirty="0">
                          <a:solidFill>
                            <a:srgbClr val="FFFFFF"/>
                          </a:solidFill>
                          <a:effectLst/>
                          <a:latin typeface="+mn-lt"/>
                        </a:rPr>
                        <a:t>Measure Detail</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600" b="1" i="0" u="none" strike="noStrike" dirty="0">
                          <a:solidFill>
                            <a:srgbClr val="FFFFFF"/>
                          </a:solidFill>
                          <a:effectLst/>
                          <a:latin typeface="+mn-lt"/>
                        </a:rPr>
                        <a:t>Journey / Process</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600" b="1" i="0" u="none" strike="noStrike" dirty="0">
                          <a:solidFill>
                            <a:srgbClr val="FFFFFF"/>
                          </a:solidFill>
                          <a:effectLst/>
                          <a:latin typeface="+mn-lt"/>
                        </a:rPr>
                        <a:t>Owner (CMT/SLT)</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600" b="1" i="0" u="none" strike="noStrike" dirty="0">
                          <a:solidFill>
                            <a:srgbClr val="FFFFFF"/>
                          </a:solidFill>
                          <a:effectLst/>
                          <a:latin typeface="+mn-lt"/>
                        </a:rPr>
                        <a:t>Measure Type</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600" b="1" i="0" u="none" strike="noStrike" dirty="0">
                          <a:solidFill>
                            <a:srgbClr val="FFFFFF"/>
                          </a:solidFill>
                          <a:effectLst/>
                          <a:latin typeface="+mn-lt"/>
                        </a:rPr>
                        <a:t>DSC+ </a:t>
                      </a:r>
                      <a:r>
                        <a:rPr lang="en-GB" sz="600" b="1" i="0" u="none" strike="noStrike" dirty="0" err="1">
                          <a:solidFill>
                            <a:srgbClr val="FFFFFF"/>
                          </a:solidFill>
                          <a:effectLst/>
                          <a:latin typeface="+mn-lt"/>
                        </a:rPr>
                        <a:t>Yr</a:t>
                      </a:r>
                      <a:r>
                        <a:rPr lang="en-GB" sz="600" b="1" i="0" u="none" strike="noStrike" dirty="0">
                          <a:solidFill>
                            <a:srgbClr val="FFFFFF"/>
                          </a:solidFill>
                          <a:effectLst/>
                          <a:latin typeface="+mn-lt"/>
                        </a:rPr>
                        <a:t> 1 Target Metric Only</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600" b="1" i="0" u="none" strike="noStrike" dirty="0">
                          <a:solidFill>
                            <a:srgbClr val="FFFFFF"/>
                          </a:solidFill>
                          <a:effectLst/>
                          <a:latin typeface="+mn-lt"/>
                        </a:rPr>
                        <a:t>Sep-21</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tc>
                  <a:txBody>
                    <a:bodyPr/>
                    <a:lstStyle/>
                    <a:p>
                      <a:pPr algn="ctr" rtl="0" fontAlgn="ctr"/>
                      <a:r>
                        <a:rPr lang="en-GB" sz="600" b="1" i="0" u="none" strike="noStrike" dirty="0">
                          <a:solidFill>
                            <a:srgbClr val="FFFFFF"/>
                          </a:solidFill>
                          <a:effectLst/>
                          <a:latin typeface="+mn-lt"/>
                        </a:rPr>
                        <a:t>Failure Commentary</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2060"/>
                    </a:solidFill>
                  </a:tcPr>
                </a:tc>
                <a:extLst>
                  <a:ext uri="{0D108BD9-81ED-4DB2-BD59-A6C34878D82A}">
                    <a16:rowId xmlns:a16="http://schemas.microsoft.com/office/drawing/2014/main" val="2469158980"/>
                  </a:ext>
                </a:extLst>
              </a:tr>
              <a:tr h="793721">
                <a:tc>
                  <a:txBody>
                    <a:bodyPr/>
                    <a:lstStyle/>
                    <a:p>
                      <a:pPr algn="ctr" rtl="0" fontAlgn="ctr"/>
                      <a:r>
                        <a:rPr lang="en-GB" sz="600" b="0" i="0" u="none" strike="noStrike" dirty="0">
                          <a:solidFill>
                            <a:srgbClr val="000000"/>
                          </a:solidFill>
                          <a:effectLst/>
                          <a:latin typeface="+mn-lt"/>
                        </a:rPr>
                        <a:t>KPM.14</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Number of valid P1 and P2 defects raised within PIS period relating to relevant change (excluding programmes)</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Managing Change</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Lee Foster / Andy Simpson / Ian Leitch</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Right First Time</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FFFFFF"/>
                          </a:solidFill>
                          <a:effectLst/>
                          <a:latin typeface="+mn-lt"/>
                        </a:rPr>
                        <a:t>1</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marL="0" lvl="1" indent="0" algn="l" fontAlgn="ctr">
                        <a:buFont typeface="Arial" panose="020B0604020202020204" pitchFamily="34" charset="0"/>
                        <a:buNone/>
                      </a:pPr>
                      <a:r>
                        <a:rPr lang="en-GB" sz="600" b="0" i="0" u="none" strike="noStrike">
                          <a:solidFill>
                            <a:srgbClr val="000000"/>
                          </a:solidFill>
                          <a:effectLst/>
                          <a:latin typeface="+mn-lt"/>
                          <a:ea typeface="+mn-ea"/>
                          <a:cs typeface="+mn-cs"/>
                        </a:rPr>
                        <a:t>1 x P2 Defects raised this was incurred in August 2021, due to deployment which caused a performance issue and subsequent production outage – code change rolled back and re-deployed on 05/09/21.  Reported in September due to PIS closeout.</a:t>
                      </a:r>
                      <a:endParaRPr lang="en-US" sz="600" b="0" i="0" u="none" strike="noStrike">
                        <a:solidFill>
                          <a:srgbClr val="000000"/>
                        </a:solidFill>
                        <a:effectLst/>
                        <a:latin typeface="+mn-lt"/>
                        <a:ea typeface="+mn-ea"/>
                        <a:cs typeface="+mn-cs"/>
                      </a:endParaRP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3873476"/>
                  </a:ext>
                </a:extLst>
              </a:tr>
              <a:tr h="964147">
                <a:tc>
                  <a:txBody>
                    <a:bodyPr/>
                    <a:lstStyle/>
                    <a:p>
                      <a:pPr algn="ctr" rtl="0" fontAlgn="ctr"/>
                      <a:r>
                        <a:rPr lang="en-GB" sz="600" b="0" i="0" u="none" strike="noStrike">
                          <a:solidFill>
                            <a:srgbClr val="000000"/>
                          </a:solidFill>
                          <a:effectLst/>
                          <a:latin typeface="+mn-lt"/>
                        </a:rPr>
                        <a:t>PI.01</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 CMS Contacts processed within SLA (95% in D+10)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Manage Updates To Customer Portfolio</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Andy Szabo / Alex Stuart</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Cycle Time</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95.00%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FFFFFF"/>
                          </a:solidFill>
                          <a:effectLst/>
                          <a:latin typeface="+mn-lt"/>
                        </a:rPr>
                        <a:t>92.41%</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rowSpan="2">
                  <a:txBody>
                    <a:bodyPr/>
                    <a:lstStyle/>
                    <a:p>
                      <a:pPr algn="l" fontAlgn="ctr"/>
                      <a:r>
                        <a:rPr lang="en-GB" sz="600" b="0" i="0" u="none" strike="noStrike">
                          <a:solidFill>
                            <a:srgbClr val="000000"/>
                          </a:solidFill>
                          <a:effectLst/>
                          <a:latin typeface="+mn-lt"/>
                        </a:rPr>
                        <a:t>Performance has maintained across all 3 targets, we have continued to hit the 4 day target but not met the 10 / 20 day target.  We are continuing to work towards these targets by sending contacts out to the relevant parties within 1 or 2 days.  </a:t>
                      </a:r>
                    </a:p>
                    <a:p>
                      <a:pPr algn="l" fontAlgn="ctr"/>
                      <a:endParaRPr lang="en-GB" sz="600" b="0" i="0" u="none" strike="noStrike">
                        <a:solidFill>
                          <a:srgbClr val="000000"/>
                        </a:solidFill>
                        <a:effectLst/>
                        <a:latin typeface="+mn-lt"/>
                      </a:endParaRPr>
                    </a:p>
                    <a:p>
                      <a:pPr algn="l" fontAlgn="ctr"/>
                      <a:r>
                        <a:rPr lang="en-GB" sz="600" b="0" i="0" u="none" strike="noStrike">
                          <a:solidFill>
                            <a:srgbClr val="000000"/>
                          </a:solidFill>
                          <a:effectLst/>
                          <a:latin typeface="+mn-lt"/>
                        </a:rPr>
                        <a:t>Average cycle times when a contact is with a third party shipper looks to be reducing across some contact codes.  The RFA team are continuing to work through the backlog and continuing to receive high volume of RFA Contacts which is having an impact on the measures.  </a:t>
                      </a:r>
                    </a:p>
                    <a:p>
                      <a:pPr algn="l" fontAlgn="ctr"/>
                      <a:endParaRPr lang="en-GB" sz="600" b="0" i="0" u="none" strike="noStrike">
                        <a:solidFill>
                          <a:srgbClr val="000000"/>
                        </a:solidFill>
                        <a:effectLst/>
                        <a:latin typeface="+mn-lt"/>
                      </a:endParaRPr>
                    </a:p>
                    <a:p>
                      <a:pPr algn="l" fontAlgn="ctr"/>
                      <a:r>
                        <a:rPr lang="en-GB" sz="600" b="0" i="0" u="none" strike="noStrike">
                          <a:solidFill>
                            <a:srgbClr val="000000"/>
                          </a:solidFill>
                          <a:effectLst/>
                          <a:latin typeface="+mn-lt"/>
                        </a:rPr>
                        <a:t>Proposal for amendments to DSC+ CMS PIs discussed and submitted to Xoserve on 21</a:t>
                      </a:r>
                      <a:r>
                        <a:rPr lang="en-GB" sz="600" b="0" i="0" u="none" strike="noStrike" baseline="30000">
                          <a:solidFill>
                            <a:srgbClr val="000000"/>
                          </a:solidFill>
                          <a:effectLst/>
                          <a:latin typeface="+mn-lt"/>
                        </a:rPr>
                        <a:t>st</a:t>
                      </a:r>
                      <a:r>
                        <a:rPr lang="en-GB" sz="600" b="0" i="0" u="none" strike="noStrike">
                          <a:solidFill>
                            <a:srgbClr val="000000"/>
                          </a:solidFill>
                          <a:effectLst/>
                          <a:latin typeface="+mn-lt"/>
                        </a:rPr>
                        <a:t> Sept’21. </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6074246"/>
                  </a:ext>
                </a:extLst>
              </a:tr>
              <a:tr h="1001806">
                <a:tc>
                  <a:txBody>
                    <a:bodyPr/>
                    <a:lstStyle/>
                    <a:p>
                      <a:pPr algn="ctr" rtl="0" fontAlgn="ctr"/>
                      <a:r>
                        <a:rPr lang="en-GB" sz="600" b="0" i="0" u="none" strike="noStrike">
                          <a:solidFill>
                            <a:srgbClr val="000000"/>
                          </a:solidFill>
                          <a:effectLst/>
                          <a:latin typeface="+mn-lt"/>
                        </a:rPr>
                        <a:t>PI.03</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 CMS Contacts processed within SLA (98% in D+20)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Manage Updates To Customer Portfolio</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Andy Szabo / Alex Stuart</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Cycle Time</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98.00%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FFFFFF"/>
                          </a:solidFill>
                          <a:effectLst/>
                          <a:latin typeface="+mn-lt"/>
                        </a:rPr>
                        <a:t>95.84%</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vMerge="1">
                  <a:txBody>
                    <a:bodyPr/>
                    <a:lstStyle/>
                    <a:p>
                      <a:pPr algn="l" fontAlgn="ctr"/>
                      <a:r>
                        <a:rPr lang="en-GB" sz="400" b="0" i="0" u="none" strike="noStrike" dirty="0">
                          <a:solidFill>
                            <a:srgbClr val="000000"/>
                          </a:solidFill>
                          <a:effectLst/>
                          <a:latin typeface="Poppins Medium" panose="00000600000000000000" pitchFamily="2" charset="0"/>
                        </a:rPr>
                        <a:t>Performance has maintained across all 3 targets, we have continued to hit the 4 day target but not met the 10 / 20 day target.  We are continuing to work towards these targets by sending contacts out to the relevant parties within 1 or 2 days.  Average cycle times when a contact is with a third party shipper looks to be reducing across some contact codes.  The RFA team are continuing to work through the backlog and continuing to receive high volume of RFA Contacts which is having an impact on the measures.  </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8242828"/>
                  </a:ext>
                </a:extLst>
              </a:tr>
              <a:tr h="743629">
                <a:tc>
                  <a:txBody>
                    <a:bodyPr/>
                    <a:lstStyle/>
                    <a:p>
                      <a:pPr algn="ctr" rtl="0" fontAlgn="ctr"/>
                      <a:r>
                        <a:rPr lang="en-GB" sz="600" b="0" i="0" u="none" strike="noStrike">
                          <a:solidFill>
                            <a:srgbClr val="000000"/>
                          </a:solidFill>
                          <a:effectLst/>
                          <a:latin typeface="+mn-lt"/>
                        </a:rPr>
                        <a:t>PI.12</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KVI relationship survey</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000000"/>
                          </a:solidFill>
                          <a:effectLst/>
                          <a:latin typeface="+mn-lt"/>
                        </a:rPr>
                        <a:t>Customer Relationship Management</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Andy Szabo / Alison Jennings</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Right First Time</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mn-lt"/>
                        </a:rPr>
                        <a:t>85.00%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600" b="0" i="0" u="none" strike="noStrike" dirty="0">
                          <a:solidFill>
                            <a:srgbClr val="FFFFFF"/>
                          </a:solidFill>
                          <a:effectLst/>
                          <a:latin typeface="+mn-lt"/>
                        </a:rPr>
                        <a:t>64.10%</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l" fontAlgn="ctr"/>
                      <a:r>
                        <a:rPr lang="en-GB" sz="600" b="0" i="0" u="none" strike="noStrike" dirty="0">
                          <a:solidFill>
                            <a:srgbClr val="000000"/>
                          </a:solidFill>
                          <a:effectLst/>
                          <a:latin typeface="+mn-lt"/>
                        </a:rPr>
                        <a:t>A drop in Customer Trust across all key measures for Xoserve and Correla, with a significant number of customers responding 'too early to say'. 4 key drivers identified and action plans formed to address.</a:t>
                      </a:r>
                    </a:p>
                  </a:txBody>
                  <a:tcPr marL="33929"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902163"/>
                  </a:ext>
                </a:extLst>
              </a:tr>
            </a:tbl>
          </a:graphicData>
        </a:graphic>
      </p:graphicFrame>
    </p:spTree>
    <p:extLst>
      <p:ext uri="{BB962C8B-B14F-4D97-AF65-F5344CB8AC3E}">
        <p14:creationId xmlns:p14="http://schemas.microsoft.com/office/powerpoint/2010/main" val="3118382442"/>
      </p:ext>
    </p:extLst>
  </p:cSld>
  <p:clrMapOvr>
    <a:masterClrMapping/>
  </p:clrMapOvr>
</p:sld>
</file>

<file path=ppt/theme/theme1.xml><?xml version="1.0" encoding="utf-8"?>
<a:theme xmlns:a="http://schemas.openxmlformats.org/drawingml/2006/main" name="Office Theme">
  <a:themeElements>
    <a:clrScheme name="Xoserve 2018">
      <a:dk1>
        <a:sysClr val="windowText" lastClr="000000"/>
      </a:dk1>
      <a:lt1>
        <a:sysClr val="window" lastClr="FFFFFF"/>
      </a:lt1>
      <a:dk2>
        <a:srgbClr val="1D3E61"/>
      </a:dk2>
      <a:lt2>
        <a:srgbClr val="EEECE1"/>
      </a:lt2>
      <a:accent1>
        <a:srgbClr val="3E5AA8"/>
      </a:accent1>
      <a:accent2>
        <a:srgbClr val="D75733"/>
      </a:accent2>
      <a:accent3>
        <a:srgbClr val="56CF9E"/>
      </a:accent3>
      <a:accent4>
        <a:srgbClr val="6440A3"/>
      </a:accent4>
      <a:accent5>
        <a:srgbClr val="40D1F5"/>
      </a:accent5>
      <a:accent6>
        <a:srgbClr val="FCBC55"/>
      </a:accent6>
      <a:hlink>
        <a:srgbClr val="6440A3"/>
      </a:hlink>
      <a:folHlink>
        <a:srgbClr val="D2232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6_xoserve templates">
  <a:themeElements>
    <a:clrScheme name="Xoserve Colour Scheme">
      <a:dk1>
        <a:srgbClr val="000000"/>
      </a:dk1>
      <a:lt1>
        <a:srgbClr val="FFFFFF"/>
      </a:lt1>
      <a:dk2>
        <a:srgbClr val="1D3E61"/>
      </a:dk2>
      <a:lt2>
        <a:srgbClr val="DCDDDE"/>
      </a:lt2>
      <a:accent1>
        <a:srgbClr val="3E5AA8"/>
      </a:accent1>
      <a:accent2>
        <a:srgbClr val="84B8DA"/>
      </a:accent2>
      <a:accent3>
        <a:srgbClr val="56CF9E"/>
      </a:accent3>
      <a:accent4>
        <a:srgbClr val="F5835D"/>
      </a:accent4>
      <a:accent5>
        <a:srgbClr val="B1D6E8"/>
      </a:accent5>
      <a:accent6>
        <a:srgbClr val="2B80B1"/>
      </a:accent6>
      <a:hlink>
        <a:srgbClr val="D2232A"/>
      </a:hlink>
      <a:folHlink>
        <a:srgbClr val="9CCB3B"/>
      </a:folHlink>
    </a:clrScheme>
    <a:fontScheme name="xoserve template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alpha val="5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2075" tIns="46038" rIns="92075" bIns="46038"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alpha val="50000"/>
          </a:schemeClr>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2075" tIns="46038" rIns="92075" bIns="46038"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defRPr>
        </a:defPPr>
      </a:lstStyle>
    </a:lnDef>
  </a:objectDefaults>
  <a:extraClrSchemeLst>
    <a:extraClrScheme>
      <a:clrScheme name="xoserve templates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xoserve templates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xoserve templates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xoserve templates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xoserve templates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3092569d-7549-4f1f-b838-122d264c6bd8">
      <UserInfo>
        <DisplayName>Michael Orsler</DisplayName>
        <AccountId>38</AccountId>
        <AccountType/>
      </UserInfo>
      <UserInfo>
        <DisplayName>Reiss Campbell</DisplayName>
        <AccountId>28</AccountId>
        <AccountType/>
      </UserInfo>
      <UserInfo>
        <DisplayName>Sarah Gull</DisplayName>
        <AccountId>58</AccountId>
        <AccountType/>
      </UserInfo>
      <UserInfo>
        <DisplayName>Kevin Moylan</DisplayName>
        <AccountId>40</AccountId>
        <AccountType/>
      </UserInfo>
      <UserInfo>
        <DisplayName>Linda Whitcroft</DisplayName>
        <AccountId>34</AccountId>
        <AccountType/>
      </UserInfo>
      <UserInfo>
        <DisplayName>Antony Matthews</DisplayName>
        <AccountId>37</AccountId>
        <AccountType/>
      </UserInfo>
      <UserInfo>
        <DisplayName>Gemma Whitehouse</DisplayName>
        <AccountId>33</AccountId>
        <AccountType/>
      </UserInfo>
      <UserInfo>
        <DisplayName>Sue Treverton</DisplayName>
        <AccountId>104</AccountId>
        <AccountType/>
      </UserInfo>
      <UserInfo>
        <DisplayName>Imran Sangra</DisplayName>
        <AccountId>54</AccountId>
        <AccountType/>
      </UserInfo>
      <UserInfo>
        <DisplayName>T - DSC+ Operational Performance Owners</DisplayName>
        <AccountId>6</AccountId>
        <AccountType/>
      </UserInfo>
      <UserInfo>
        <DisplayName>Clive Nicholas</DisplayName>
        <AccountId>57</AccountId>
        <AccountType/>
      </UserInfo>
      <UserInfo>
        <DisplayName>Darren P Jackson</DisplayName>
        <AccountId>60</AccountId>
        <AccountType/>
      </UserInfo>
      <UserInfo>
        <DisplayName>Nicky Guest</DisplayName>
        <AccountId>107</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1A7FD4F90B5DA4788FF0464472C409F" ma:contentTypeVersion="12" ma:contentTypeDescription="Create a new document." ma:contentTypeScope="" ma:versionID="8d43dc58f4be256e0872fee0ddd01b45">
  <xsd:schema xmlns:xsd="http://www.w3.org/2001/XMLSchema" xmlns:xs="http://www.w3.org/2001/XMLSchema" xmlns:p="http://schemas.microsoft.com/office/2006/metadata/properties" xmlns:ns3="01f7a547-d57a-44ce-a211-81869c79743b" xmlns:ns4="3092569d-7549-4f1f-b838-122d264c6bd8" targetNamespace="http://schemas.microsoft.com/office/2006/metadata/properties" ma:root="true" ma:fieldsID="19bab5e5e8857395343a357c49ac1bcf" ns3:_="" ns4:_="">
    <xsd:import namespace="01f7a547-d57a-44ce-a211-81869c79743b"/>
    <xsd:import namespace="3092569d-7549-4f1f-b838-122d264c6bd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f7a547-d57a-44ce-a211-81869c79743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092569d-7549-4f1f-b838-122d264c6bd8"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0DEEE7B-1543-4EFF-B3C1-AFC857C3E502}">
  <ds:schemaRefs>
    <ds:schemaRef ds:uri="http://schemas.microsoft.com/sharepoint/v3/contenttype/forms"/>
  </ds:schemaRefs>
</ds:datastoreItem>
</file>

<file path=customXml/itemProps2.xml><?xml version="1.0" encoding="utf-8"?>
<ds:datastoreItem xmlns:ds="http://schemas.openxmlformats.org/officeDocument/2006/customXml" ds:itemID="{211B2E31-4703-4F4D-BB47-74A8364BAC36}">
  <ds:schemaRefs>
    <ds:schemaRef ds:uri="http://purl.org/dc/dcmitype/"/>
    <ds:schemaRef ds:uri="http://www.w3.org/XML/1998/namespace"/>
    <ds:schemaRef ds:uri="http://purl.org/dc/elements/1.1/"/>
    <ds:schemaRef ds:uri="http://schemas.microsoft.com/office/2006/metadata/properties"/>
    <ds:schemaRef ds:uri="http://schemas.microsoft.com/office/infopath/2007/PartnerControls"/>
    <ds:schemaRef ds:uri="3092569d-7549-4f1f-b838-122d264c6bd8"/>
    <ds:schemaRef ds:uri="http://schemas.microsoft.com/office/2006/documentManagement/types"/>
    <ds:schemaRef ds:uri="http://schemas.openxmlformats.org/package/2006/metadata/core-properties"/>
    <ds:schemaRef ds:uri="01f7a547-d57a-44ce-a211-81869c79743b"/>
    <ds:schemaRef ds:uri="http://purl.org/dc/terms/"/>
  </ds:schemaRefs>
</ds:datastoreItem>
</file>

<file path=customXml/itemProps3.xml><?xml version="1.0" encoding="utf-8"?>
<ds:datastoreItem xmlns:ds="http://schemas.openxmlformats.org/officeDocument/2006/customXml" ds:itemID="{DEB58A91-14EF-4574-A7CD-5EB4F1F06D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f7a547-d57a-44ce-a211-81869c79743b"/>
    <ds:schemaRef ds:uri="3092569d-7549-4f1f-b838-122d264c6b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12954</TotalTime>
  <Words>2046</Words>
  <Application>Microsoft Office PowerPoint</Application>
  <PresentationFormat>On-screen Show (16:9)</PresentationFormat>
  <Paragraphs>510</Paragraphs>
  <Slides>6</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Calibri</vt:lpstr>
      <vt:lpstr>Poppins medium</vt:lpstr>
      <vt:lpstr>Poppins medium</vt:lpstr>
      <vt:lpstr>Wingdings</vt:lpstr>
      <vt:lpstr>Office Theme</vt:lpstr>
      <vt:lpstr>6_xoserve templates</vt:lpstr>
      <vt:lpstr>September 2021 KPM / PI Operational  Performance Summary</vt:lpstr>
      <vt:lpstr>PowerPoint Presentation</vt:lpstr>
      <vt:lpstr>PowerPoint Presentation</vt:lpstr>
      <vt:lpstr>DSC KPM Performance</vt:lpstr>
      <vt:lpstr>September 2021 Failure Summary</vt:lpstr>
      <vt:lpstr>PowerPoint Presentation</vt:lpstr>
    </vt:vector>
  </TitlesOfParts>
  <Company>National Grid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National Grid</dc:creator>
  <cp:lastModifiedBy>Angela Clarke</cp:lastModifiedBy>
  <cp:revision>7</cp:revision>
  <cp:lastPrinted>2020-03-11T11:28:55Z</cp:lastPrinted>
  <dcterms:created xsi:type="dcterms:W3CDTF">2018-09-02T17:12:15Z</dcterms:created>
  <dcterms:modified xsi:type="dcterms:W3CDTF">2021-10-15T07:57:55Z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3" name="_NewReviewCycle">
    <vt:lpwstr/>
  </property>
  <property fmtid="{D5CDD505-2E9C-101B-9397-08002B2CF9AE}" pid="8" name="ContentTypeId">
    <vt:lpwstr>0x01010041A7FD4F90B5DA4788FF0464472C409F</vt:lpwstr>
  </property>
</Properties>
</file>